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omments/comment1.xml" ContentType="application/vnd.openxmlformats-officedocument.presentationml.comment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5" r:id="rId2"/>
    <p:sldMasterId id="2147483739" r:id="rId3"/>
  </p:sldMasterIdLst>
  <p:notesMasterIdLst>
    <p:notesMasterId r:id="rId28"/>
  </p:notesMasterIdLst>
  <p:sldIdLst>
    <p:sldId id="256" r:id="rId4"/>
    <p:sldId id="395" r:id="rId5"/>
    <p:sldId id="405" r:id="rId6"/>
    <p:sldId id="404" r:id="rId7"/>
    <p:sldId id="400" r:id="rId8"/>
    <p:sldId id="397" r:id="rId9"/>
    <p:sldId id="396" r:id="rId10"/>
    <p:sldId id="388" r:id="rId11"/>
    <p:sldId id="344" r:id="rId12"/>
    <p:sldId id="342" r:id="rId13"/>
    <p:sldId id="383" r:id="rId14"/>
    <p:sldId id="341" r:id="rId15"/>
    <p:sldId id="346" r:id="rId16"/>
    <p:sldId id="394" r:id="rId17"/>
    <p:sldId id="267" r:id="rId18"/>
    <p:sldId id="401" r:id="rId19"/>
    <p:sldId id="406" r:id="rId20"/>
    <p:sldId id="321" r:id="rId21"/>
    <p:sldId id="385" r:id="rId22"/>
    <p:sldId id="402" r:id="rId23"/>
    <p:sldId id="386" r:id="rId24"/>
    <p:sldId id="399" r:id="rId25"/>
    <p:sldId id="384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24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41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61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885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604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324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46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765" algn="l" defTabSz="9134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6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jal Dasbiswas" initials="KD" lastIdx="2" clrIdx="0">
    <p:extLst>
      <p:ext uri="{19B8F6BF-5375-455C-9EA6-DF929625EA0E}">
        <p15:presenceInfo xmlns:p15="http://schemas.microsoft.com/office/powerpoint/2012/main" userId="ac19f309d8adfd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0CC"/>
    <a:srgbClr val="5846C6"/>
    <a:srgbClr val="4A7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597" autoAdjust="0"/>
  </p:normalViewPr>
  <p:slideViewPr>
    <p:cSldViewPr showGuides="1">
      <p:cViewPr varScale="1">
        <p:scale>
          <a:sx n="62" d="100"/>
          <a:sy n="62" d="100"/>
        </p:scale>
        <p:origin x="1424" y="36"/>
      </p:cViewPr>
      <p:guideLst>
        <p:guide orient="horz" pos="2112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6T09:01:33.795" idx="2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B5378-88BD-4BA1-949E-40881E8957FD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C67A9-678F-4361-A937-5A96FFDD8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8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24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41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61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85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604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24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46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65" algn="l" defTabSz="9134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63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a cartoon for cell-on-gel experiment and measurement of 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27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slide;  bullet points (reduce text and animate); short sentences -&gt; combine first two;  “assumption” (mechanical synch.)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2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estimate magnitude of strain from number of motors);  say “S” again;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47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estimate magnitude of strain from number of motors);  say “S” again;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7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estimate magnitude of strain from number of motors);  say “S” again;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9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to chalk talk: put acknowledgment and this slide into chalk talk organize the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3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numbers;   get a laser pointer; concluding slide stronger;  too many first slides;  lead into chalk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8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eV = 40 </a:t>
            </a:r>
            <a:r>
              <a:rPr lang="en-US" dirty="0" err="1"/>
              <a:t>kT</a:t>
            </a:r>
            <a:r>
              <a:rPr lang="en-US" dirty="0"/>
              <a:t>,  semiconductor </a:t>
            </a:r>
            <a:r>
              <a:rPr lang="en-US" dirty="0" err="1"/>
              <a:t>bndgap</a:t>
            </a:r>
            <a:r>
              <a:rPr lang="en-US" dirty="0"/>
              <a:t> 1 eV,  nuclear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eV = 40 </a:t>
            </a:r>
            <a:r>
              <a:rPr lang="en-US" dirty="0" err="1"/>
              <a:t>kT</a:t>
            </a:r>
            <a:r>
              <a:rPr lang="en-US" dirty="0"/>
              <a:t>,  semiconductor </a:t>
            </a:r>
            <a:r>
              <a:rPr lang="en-US" dirty="0" err="1"/>
              <a:t>bndgap</a:t>
            </a:r>
            <a:r>
              <a:rPr lang="en-US" dirty="0"/>
              <a:t> 1 eV,  nuclear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7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 definition of life: self-replicating chemical reactions that follow Darwinian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4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Red-Green phase separation like spin up-down domains in </a:t>
            </a:r>
            <a:r>
              <a:rPr lang="en-US" dirty="0" err="1"/>
              <a:t>Ising</a:t>
            </a:r>
            <a:r>
              <a:rPr lang="en-US" dirty="0"/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7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Stop this from playing repeatedly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70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2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36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cell vs multiple cells (color coding)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C67A9-678F-4361-A937-5A96FFDD83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2803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Merced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280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0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2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19C5-E035-40F3-A084-092046E33D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8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6" indent="0">
              <a:buNone/>
              <a:defRPr sz="2000" b="1"/>
            </a:lvl2pPr>
            <a:lvl3pPr marL="912803" indent="0">
              <a:buNone/>
              <a:defRPr sz="1800" b="1"/>
            </a:lvl3pPr>
            <a:lvl4pPr marL="1369201" indent="0">
              <a:buNone/>
              <a:defRPr sz="1600" b="1"/>
            </a:lvl4pPr>
            <a:lvl5pPr marL="1825608" indent="0">
              <a:buNone/>
              <a:defRPr sz="1600" b="1"/>
            </a:lvl5pPr>
            <a:lvl6pPr marL="2282008" indent="0">
              <a:buNone/>
              <a:defRPr sz="1600" b="1"/>
            </a:lvl6pPr>
            <a:lvl7pPr marL="2738407" indent="0">
              <a:buNone/>
              <a:defRPr sz="1600" b="1"/>
            </a:lvl7pPr>
            <a:lvl8pPr marL="3194809" indent="0">
              <a:buNone/>
              <a:defRPr sz="1600" b="1"/>
            </a:lvl8pPr>
            <a:lvl9pPr marL="36512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06" indent="0">
              <a:buNone/>
              <a:defRPr sz="2000" b="1"/>
            </a:lvl2pPr>
            <a:lvl3pPr marL="912803" indent="0">
              <a:buNone/>
              <a:defRPr sz="1800" b="1"/>
            </a:lvl3pPr>
            <a:lvl4pPr marL="1369201" indent="0">
              <a:buNone/>
              <a:defRPr sz="1600" b="1"/>
            </a:lvl4pPr>
            <a:lvl5pPr marL="1825608" indent="0">
              <a:buNone/>
              <a:defRPr sz="1600" b="1"/>
            </a:lvl5pPr>
            <a:lvl6pPr marL="2282008" indent="0">
              <a:buNone/>
              <a:defRPr sz="1600" b="1"/>
            </a:lvl6pPr>
            <a:lvl7pPr marL="2738407" indent="0">
              <a:buNone/>
              <a:defRPr sz="1600" b="1"/>
            </a:lvl7pPr>
            <a:lvl8pPr marL="3194809" indent="0">
              <a:buNone/>
              <a:defRPr sz="1600" b="1"/>
            </a:lvl8pPr>
            <a:lvl9pPr marL="365121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DD6BF-9BA0-4AE7-896A-A96B3D5720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82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527D-2ADC-414F-81E1-5EB18EE68E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5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96F9-C81B-42F5-B351-3342FF139F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4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1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06" indent="0">
              <a:buNone/>
              <a:defRPr sz="1200"/>
            </a:lvl2pPr>
            <a:lvl3pPr marL="912803" indent="0">
              <a:buNone/>
              <a:defRPr sz="1000"/>
            </a:lvl3pPr>
            <a:lvl4pPr marL="1369201" indent="0">
              <a:buNone/>
              <a:defRPr sz="1000"/>
            </a:lvl4pPr>
            <a:lvl5pPr marL="1825608" indent="0">
              <a:buNone/>
              <a:defRPr sz="1000"/>
            </a:lvl5pPr>
            <a:lvl6pPr marL="2282008" indent="0">
              <a:buNone/>
              <a:defRPr sz="1000"/>
            </a:lvl6pPr>
            <a:lvl7pPr marL="2738407" indent="0">
              <a:buNone/>
              <a:defRPr sz="1000"/>
            </a:lvl7pPr>
            <a:lvl8pPr marL="3194809" indent="0">
              <a:buNone/>
              <a:defRPr sz="1000"/>
            </a:lvl8pPr>
            <a:lvl9pPr marL="365121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FB3C-CAC9-466C-ACFD-FC64092E3C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5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06" indent="0">
              <a:buNone/>
              <a:defRPr sz="2800"/>
            </a:lvl2pPr>
            <a:lvl3pPr marL="912803" indent="0">
              <a:buNone/>
              <a:defRPr sz="2400"/>
            </a:lvl3pPr>
            <a:lvl4pPr marL="1369201" indent="0">
              <a:buNone/>
              <a:defRPr sz="2000"/>
            </a:lvl4pPr>
            <a:lvl5pPr marL="1825608" indent="0">
              <a:buNone/>
              <a:defRPr sz="2000"/>
            </a:lvl5pPr>
            <a:lvl6pPr marL="2282008" indent="0">
              <a:buNone/>
              <a:defRPr sz="2000"/>
            </a:lvl6pPr>
            <a:lvl7pPr marL="2738407" indent="0">
              <a:buNone/>
              <a:defRPr sz="2000"/>
            </a:lvl7pPr>
            <a:lvl8pPr marL="3194809" indent="0">
              <a:buNone/>
              <a:defRPr sz="2000"/>
            </a:lvl8pPr>
            <a:lvl9pPr marL="365121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06" indent="0">
              <a:buNone/>
              <a:defRPr sz="1200"/>
            </a:lvl2pPr>
            <a:lvl3pPr marL="912803" indent="0">
              <a:buNone/>
              <a:defRPr sz="1000"/>
            </a:lvl3pPr>
            <a:lvl4pPr marL="1369201" indent="0">
              <a:buNone/>
              <a:defRPr sz="1000"/>
            </a:lvl4pPr>
            <a:lvl5pPr marL="1825608" indent="0">
              <a:buNone/>
              <a:defRPr sz="1000"/>
            </a:lvl5pPr>
            <a:lvl6pPr marL="2282008" indent="0">
              <a:buNone/>
              <a:defRPr sz="1000"/>
            </a:lvl6pPr>
            <a:lvl7pPr marL="2738407" indent="0">
              <a:buNone/>
              <a:defRPr sz="1000"/>
            </a:lvl7pPr>
            <a:lvl8pPr marL="3194809" indent="0">
              <a:buNone/>
              <a:defRPr sz="1000"/>
            </a:lvl8pPr>
            <a:lvl9pPr marL="365121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A060-089C-42A7-BD7B-895CD220DB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9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3CAE-C4DF-4893-8C59-E9C2D223F8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4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8" y="274658"/>
            <a:ext cx="20574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9" y="274658"/>
            <a:ext cx="60198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6BAF-C526-4F2C-BF8A-2E09DEE167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39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9843" cy="27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39319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39285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39244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778739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878694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9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8BB9-79C2-488D-83DB-0F689251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C826-09C3-4FC5-BFFA-F863EFAE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</a:t>
            </a:r>
            <a:r>
              <a:rPr lang="en-US" baseline="30000">
                <a:solidFill>
                  <a:prstClr val="black">
                    <a:tint val="75000"/>
                  </a:prstClr>
                </a:solidFill>
              </a:rPr>
              <a:t>th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328C2-7911-49FF-859E-ECF44FC0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803"/>
            <a:r>
              <a:rPr lang="en-US">
                <a:solidFill>
                  <a:prstClr val="black">
                    <a:tint val="75000"/>
                  </a:prstClr>
                </a:solidFill>
              </a:rPr>
              <a:t>Merced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0B1EF-67E0-4A66-AFDD-CF7D67397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803"/>
            <a:r>
              <a:rPr lang="en-US">
                <a:solidFill>
                  <a:prstClr val="black">
                    <a:tint val="75000"/>
                  </a:prstClr>
                </a:solidFill>
              </a:rPr>
              <a:t>CA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3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20" y="2130426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8240CB4-78BC-436D-83ED-5C5F6EDA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>
            <a:lvl1pPr>
              <a:defRPr sz="1400"/>
            </a:lvl1pPr>
          </a:lstStyle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06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4602"/>
            <a:r>
              <a:rPr lang="en-US">
                <a:solidFill>
                  <a:prstClr val="black">
                    <a:tint val="75000"/>
                  </a:prstClr>
                </a:solidFill>
              </a:rPr>
              <a:t>Merced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460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11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20" y="2130428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8240CB4-78BC-436D-83ED-5C5F6EDA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72"/>
            <a:ext cx="2133600" cy="365125"/>
          </a:xfrm>
        </p:spPr>
        <p:txBody>
          <a:bodyPr/>
          <a:lstStyle>
            <a:lvl1pPr>
              <a:defRPr sz="1050"/>
            </a:lvl1pPr>
          </a:lstStyle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00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2"/>
            <a:ext cx="4038601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2"/>
            <a:ext cx="4038601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49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71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89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2"/>
            <a:ext cx="9139843" cy="207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defTabSz="684602"/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39320" y="236048"/>
            <a:ext cx="71792" cy="20774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84602"/>
            <a:endParaRPr sz="135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39286" y="236048"/>
            <a:ext cx="71792" cy="20774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84602"/>
            <a:endParaRPr sz="135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39245" y="236048"/>
            <a:ext cx="71792" cy="20774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84602"/>
            <a:endParaRPr sz="135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778740" y="236048"/>
            <a:ext cx="71792" cy="20774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84602"/>
            <a:endParaRPr sz="135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878695" y="236048"/>
            <a:ext cx="71792" cy="20774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684602"/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58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2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257166">
              <a:defRPr sz="2452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2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186470" indent="-186470" defTabSz="257166">
              <a:spcBef>
                <a:spcPts val="395"/>
              </a:spcBef>
              <a:buSzPct val="100000"/>
              <a:buFont typeface="Arial"/>
              <a:defRPr sz="1741">
                <a:latin typeface="Calibri"/>
                <a:ea typeface="Calibri"/>
                <a:cs typeface="Calibri"/>
                <a:sym typeface="Calibri"/>
              </a:defRPr>
            </a:lvl1pPr>
            <a:lvl2pPr marL="358411" indent="-177591" defTabSz="257166">
              <a:spcBef>
                <a:spcPts val="395"/>
              </a:spcBef>
              <a:buSzPct val="100000"/>
              <a:buFont typeface="Arial"/>
              <a:buChar char="–"/>
              <a:defRPr sz="1741">
                <a:latin typeface="Calibri"/>
                <a:ea typeface="Calibri"/>
                <a:cs typeface="Calibri"/>
                <a:sym typeface="Calibri"/>
              </a:defRPr>
            </a:lvl2pPr>
            <a:lvl3pPr indent="-165752" defTabSz="257166">
              <a:spcBef>
                <a:spcPts val="395"/>
              </a:spcBef>
              <a:buSzPct val="100000"/>
              <a:buFont typeface="Arial"/>
              <a:defRPr sz="1741">
                <a:latin typeface="Calibri"/>
                <a:ea typeface="Calibri"/>
                <a:cs typeface="Calibri"/>
                <a:sym typeface="Calibri"/>
              </a:defRPr>
            </a:lvl3pPr>
            <a:lvl4pPr marL="741361" indent="-198902" defTabSz="257166">
              <a:spcBef>
                <a:spcPts val="395"/>
              </a:spcBef>
              <a:buSzPct val="100000"/>
              <a:buFont typeface="Arial"/>
              <a:buChar char="–"/>
              <a:defRPr sz="1741">
                <a:latin typeface="Calibri"/>
                <a:ea typeface="Calibri"/>
                <a:cs typeface="Calibri"/>
                <a:sym typeface="Calibri"/>
              </a:defRPr>
            </a:lvl4pPr>
            <a:lvl5pPr marL="922181" indent="-198902" defTabSz="257166">
              <a:spcBef>
                <a:spcPts val="395"/>
              </a:spcBef>
              <a:buSzPct val="100000"/>
              <a:buFont typeface="Arial"/>
              <a:buChar char="»"/>
              <a:defRPr sz="174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>
            <a:spLocks noGrp="1"/>
          </p:cNvSpPr>
          <p:nvPr>
            <p:ph type="sldNum" sz="quarter" idx="2"/>
          </p:nvPr>
        </p:nvSpPr>
        <p:spPr>
          <a:xfrm>
            <a:off x="8427245" y="6408305"/>
            <a:ext cx="259557" cy="261223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257166">
              <a:defRPr sz="63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9179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2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8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1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9843" cy="27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239319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339285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39244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778739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3878694" y="236046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912803"/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6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</a:t>
            </a:r>
            <a:r>
              <a:rPr lang="en-US" baseline="30000">
                <a:solidFill>
                  <a:prstClr val="black">
                    <a:tint val="75000"/>
                  </a:prstClr>
                </a:solidFill>
              </a:rPr>
              <a:t>th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2803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Merced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2803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121824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20" y="2130426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</a:t>
            </a:r>
            <a:r>
              <a:rPr lang="en-US" baseline="30000">
                <a:solidFill>
                  <a:prstClr val="black">
                    <a:tint val="75000"/>
                  </a:prstClr>
                </a:solidFill>
              </a:rPr>
              <a:t>th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UC  Merced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321054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2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2" y="290673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AC2D3-7342-4D06-9F44-011B05FFF2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0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1" y="11"/>
            <a:ext cx="8153401" cy="838201"/>
          </a:xfrm>
          <a:prstGeom prst="rect">
            <a:avLst/>
          </a:prstGeom>
        </p:spPr>
        <p:txBody>
          <a:bodyPr vert="horz" lIns="91281" tIns="45641" rIns="91281" bIns="456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0"/>
            <a:ext cx="8229600" cy="4525963"/>
          </a:xfrm>
          <a:prstGeom prst="rect">
            <a:avLst/>
          </a:prstGeom>
        </p:spPr>
        <p:txBody>
          <a:bodyPr vert="horz" lIns="91281" tIns="45641" rIns="91281" bIns="456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20" y="6356370"/>
            <a:ext cx="2895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03"/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0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14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3" rIns="91344" bIns="45673" rtlCol="0" anchor="ctr"/>
          <a:lstStyle/>
          <a:p>
            <a:pPr algn="ctr" defTabSz="91280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2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72" r:id="rId6"/>
  </p:sldLayoutIdLst>
  <p:hf hdr="0" ftr="0" dt="0"/>
  <p:txStyles>
    <p:titleStyle>
      <a:lvl1pPr algn="ctr" defTabSz="9128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04" indent="-342304" algn="l" defTabSz="91280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55" indent="-285255" algn="l" defTabSz="91280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00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05" indent="-228203" algn="l" defTabSz="9128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11" indent="-228203" algn="l" defTabSz="9128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10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06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12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11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6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3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01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08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08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07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09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12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1" y="11"/>
            <a:ext cx="8153401" cy="838201"/>
          </a:xfrm>
          <a:prstGeom prst="rect">
            <a:avLst/>
          </a:prstGeom>
        </p:spPr>
        <p:txBody>
          <a:bodyPr vert="horz" lIns="91281" tIns="45641" rIns="91281" bIns="456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0"/>
            <a:ext cx="8229600" cy="4525963"/>
          </a:xfrm>
          <a:prstGeom prst="rect">
            <a:avLst/>
          </a:prstGeom>
        </p:spPr>
        <p:txBody>
          <a:bodyPr vert="horz" lIns="91281" tIns="45641" rIns="91281" bIns="456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</a:t>
            </a:r>
            <a:r>
              <a:rPr lang="en-US" baseline="30000">
                <a:solidFill>
                  <a:prstClr val="black">
                    <a:tint val="75000"/>
                  </a:prstClr>
                </a:solidFill>
              </a:rPr>
              <a:t>th</a:t>
            </a:r>
            <a:r>
              <a:rPr lang="en-US">
                <a:solidFill>
                  <a:prstClr val="black">
                    <a:tint val="75000"/>
                  </a:prstClr>
                </a:solidFill>
              </a:rPr>
              <a:t>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20" y="6356370"/>
            <a:ext cx="2895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03"/>
            <a:r>
              <a:rPr lang="en-US">
                <a:solidFill>
                  <a:prstClr val="black">
                    <a:tint val="75000"/>
                  </a:prstClr>
                </a:solidFill>
              </a:rPr>
              <a:t>Merced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03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14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3" rIns="91344" bIns="45673" rtlCol="0" anchor="ctr"/>
          <a:lstStyle/>
          <a:p>
            <a:pPr algn="ctr" defTabSz="91280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5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sldNum="0" hdr="0" ftr="0"/>
  <p:txStyles>
    <p:titleStyle>
      <a:lvl1pPr algn="ctr" defTabSz="9128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04" indent="-342304" algn="l" defTabSz="91280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55" indent="-285255" algn="l" defTabSz="91280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00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05" indent="-228203" algn="l" defTabSz="9128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11" indent="-228203" algn="l" defTabSz="9128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10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06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12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11" indent="-228203" algn="l" defTabSz="9128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6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3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01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08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08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07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09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12" algn="l" defTabSz="9128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2" y="13"/>
            <a:ext cx="8153401" cy="838201"/>
          </a:xfrm>
          <a:prstGeom prst="rect">
            <a:avLst/>
          </a:prstGeom>
        </p:spPr>
        <p:txBody>
          <a:bodyPr vert="horz" lIns="91281" tIns="45641" rIns="91281" bIns="456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2"/>
            <a:ext cx="8229600" cy="4525963"/>
          </a:xfrm>
          <a:prstGeom prst="rect">
            <a:avLst/>
          </a:prstGeom>
        </p:spPr>
        <p:txBody>
          <a:bodyPr vert="horz" lIns="91281" tIns="45641" rIns="91281" bIns="4564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28th March,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20" y="6356372"/>
            <a:ext cx="2895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02"/>
            <a:r>
              <a:rPr lang="en-US">
                <a:solidFill>
                  <a:prstClr val="black">
                    <a:tint val="75000"/>
                  </a:prstClr>
                </a:solidFill>
              </a:rPr>
              <a:t>Merced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281" tIns="45641" rIns="91281" bIns="45641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0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414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8" tIns="34255" rIns="68508" bIns="34255" rtlCol="0" anchor="ctr"/>
          <a:lstStyle/>
          <a:p>
            <a:pPr algn="ctr" defTabSz="684602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2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hdr="0" ftr="0" dt="0"/>
  <p:txStyles>
    <p:titleStyle>
      <a:lvl1pPr algn="ctr" defTabSz="68460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728" indent="-256728" algn="l" defTabSz="6846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241" indent="-213941" algn="l" defTabSz="68460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50" indent="-171152" algn="l" defTabSz="68460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54" indent="-171152" algn="l" defTabSz="684602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358" indent="-171152" algn="l" defTabSz="684602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658" indent="-171152" algn="l" defTabSz="68460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55" indent="-171152" algn="l" defTabSz="68460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59" indent="-171152" algn="l" defTabSz="68460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558" indent="-171152" algn="l" defTabSz="68460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5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602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01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06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06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3805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6107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8409" algn="l" defTabSz="68460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8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13.xml"/><Relationship Id="rId7" Type="http://schemas.openxmlformats.org/officeDocument/2006/relationships/image" Target="../media/image6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media" Target="../media/media5.mp4"/><Relationship Id="rId7" Type="http://schemas.openxmlformats.org/officeDocument/2006/relationships/image" Target="../media/image7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video" Target="../media/media5.mp4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slideLayout" Target="../slideLayouts/slideLayout2.xml"/><Relationship Id="rId5" Type="http://schemas.microsoft.com/office/2007/relationships/media" Target="../media/media2.mp4"/><Relationship Id="rId10" Type="http://schemas.openxmlformats.org/officeDocument/2006/relationships/image" Target="../media/image27.png"/><Relationship Id="rId4" Type="http://schemas.openxmlformats.org/officeDocument/2006/relationships/video" Target="NULL" TargetMode="Externa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947" y="1071262"/>
            <a:ext cx="7897654" cy="2745064"/>
          </a:xfrm>
        </p:spPr>
        <p:txBody>
          <a:bodyPr>
            <a:normAutofit fontScale="90000"/>
          </a:bodyPr>
          <a:lstStyle/>
          <a:p>
            <a:r>
              <a:rPr lang="en-US" dirty="0"/>
              <a:t>Order and fluctuations in biological soft matter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938" y="2521453"/>
            <a:ext cx="7315200" cy="1752600"/>
          </a:xfrm>
        </p:spPr>
        <p:txBody>
          <a:bodyPr>
            <a:normAutofit/>
          </a:bodyPr>
          <a:lstStyle/>
          <a:p>
            <a:r>
              <a:rPr lang="en-US" dirty="0"/>
              <a:t>Kinjal Dasbiswas</a:t>
            </a:r>
          </a:p>
          <a:p>
            <a:r>
              <a:rPr lang="en-US" dirty="0"/>
              <a:t>Department of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86792-D2FE-433A-9BAA-B0E6F5424813}"/>
              </a:ext>
            </a:extLst>
          </p:cNvPr>
          <p:cNvSpPr txBox="1"/>
          <p:nvPr/>
        </p:nvSpPr>
        <p:spPr>
          <a:xfrm>
            <a:off x="599404" y="3709986"/>
            <a:ext cx="7945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University of California, Merced</a:t>
            </a:r>
            <a:br>
              <a:rPr lang="en-US" sz="2800" dirty="0"/>
            </a:br>
            <a:r>
              <a:rPr lang="en-US" sz="1600" dirty="0"/>
              <a:t>where: ACS 266,  what: Soft Matter and Biological Physics  (Cell Mechanics, Active Matter)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D1788-DC9E-44DF-8BCB-31F94E55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132831"/>
            <a:ext cx="2528562" cy="1328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37663-9336-4D19-92F4-39629DEAC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506" y="5123785"/>
            <a:ext cx="2071094" cy="1328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71FFC-3F15-46DE-8FBB-1A7674625E4D}"/>
              </a:ext>
            </a:extLst>
          </p:cNvPr>
          <p:cNvSpPr txBox="1"/>
          <p:nvPr/>
        </p:nvSpPr>
        <p:spPr>
          <a:xfrm>
            <a:off x="3919675" y="4621891"/>
            <a:ext cx="27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culture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1861A-47A0-4F8C-B454-C9A1F7C582DF}"/>
              </a:ext>
            </a:extLst>
          </p:cNvPr>
          <p:cNvSpPr txBox="1"/>
          <p:nvPr/>
        </p:nvSpPr>
        <p:spPr>
          <a:xfrm>
            <a:off x="1066382" y="4748356"/>
            <a:ext cx="27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Cell materials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BFEE6B-503C-46B6-8B5C-572B5E0C7956}"/>
              </a:ext>
            </a:extLst>
          </p:cNvPr>
          <p:cNvSpPr txBox="1"/>
          <p:nvPr/>
        </p:nvSpPr>
        <p:spPr>
          <a:xfrm>
            <a:off x="6843618" y="4705240"/>
            <a:ext cx="277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Tissue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86A05A8-A910-4C95-AE44-9FD5DD36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CF5DEC-15C9-48F7-A5DF-F5F9D7F742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486" b="12620"/>
          <a:stretch/>
        </p:blipFill>
        <p:spPr>
          <a:xfrm>
            <a:off x="3642000" y="4987139"/>
            <a:ext cx="1934563" cy="16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8FEE2AA-DF0B-4AD8-9C98-65C30EB3E3FA}"/>
              </a:ext>
            </a:extLst>
          </p:cNvPr>
          <p:cNvGrpSpPr/>
          <p:nvPr/>
        </p:nvGrpSpPr>
        <p:grpSpPr>
          <a:xfrm>
            <a:off x="0" y="4144532"/>
            <a:ext cx="4879759" cy="2394400"/>
            <a:chOff x="66509" y="4130519"/>
            <a:chExt cx="4879759" cy="23944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28F8813-660C-46EA-BCCC-6E5A42C824EE}"/>
                </a:ext>
              </a:extLst>
            </p:cNvPr>
            <p:cNvGrpSpPr/>
            <p:nvPr/>
          </p:nvGrpSpPr>
          <p:grpSpPr>
            <a:xfrm>
              <a:off x="66509" y="4238919"/>
              <a:ext cx="4450904" cy="2286000"/>
              <a:chOff x="66509" y="4238919"/>
              <a:chExt cx="4450904" cy="2286000"/>
            </a:xfrm>
          </p:grpSpPr>
          <p:sp>
            <p:nvSpPr>
              <p:cNvPr id="25" name="object 25"/>
              <p:cNvSpPr>
                <a:spLocks/>
              </p:cNvSpPr>
              <p:nvPr/>
            </p:nvSpPr>
            <p:spPr>
              <a:xfrm>
                <a:off x="66509" y="4238919"/>
                <a:ext cx="4450904" cy="228600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spAutoFit/>
              </a:bodyPr>
              <a:lstStyle/>
              <a:p>
                <a:endParaRPr sz="3567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6CB5FA7-1294-4FAF-BD55-664902612FA7}"/>
                  </a:ext>
                </a:extLst>
              </p:cNvPr>
              <p:cNvSpPr/>
              <p:nvPr/>
            </p:nvSpPr>
            <p:spPr>
              <a:xfrm>
                <a:off x="1194263" y="5037780"/>
                <a:ext cx="1787822" cy="1136160"/>
              </a:xfrm>
              <a:prstGeom prst="ellipse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67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20B50-28BF-4539-91F6-C8C4CDB07293}"/>
                </a:ext>
              </a:extLst>
            </p:cNvPr>
            <p:cNvSpPr txBox="1"/>
            <p:nvPr/>
          </p:nvSpPr>
          <p:spPr>
            <a:xfrm>
              <a:off x="1017901" y="4130519"/>
              <a:ext cx="39283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Myosin activity (ATP consumption)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196" y="-1"/>
            <a:ext cx="9131455" cy="408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67"/>
          </a:p>
        </p:txBody>
      </p:sp>
      <p:sp>
        <p:nvSpPr>
          <p:cNvPr id="19" name="object 19"/>
          <p:cNvSpPr/>
          <p:nvPr/>
        </p:nvSpPr>
        <p:spPr>
          <a:xfrm>
            <a:off x="-8206" y="-4083"/>
            <a:ext cx="9131836" cy="548933"/>
          </a:xfrm>
          <a:custGeom>
            <a:avLst/>
            <a:gdLst/>
            <a:ahLst/>
            <a:cxnLst/>
            <a:rect l="l" t="t" r="r" b="b"/>
            <a:pathLst>
              <a:path w="4608195" h="245109">
                <a:moveTo>
                  <a:pt x="0" y="244614"/>
                </a:moveTo>
                <a:lnTo>
                  <a:pt x="4608004" y="244614"/>
                </a:lnTo>
                <a:lnTo>
                  <a:pt x="4608004" y="0"/>
                </a:lnTo>
                <a:lnTo>
                  <a:pt x="0" y="0"/>
                </a:lnTo>
                <a:lnTo>
                  <a:pt x="0" y="244614"/>
                </a:lnTo>
              </a:path>
            </a:pathLst>
          </a:custGeom>
          <a:solidFill>
            <a:srgbClr val="3333B2"/>
          </a:solidFill>
        </p:spPr>
        <p:txBody>
          <a:bodyPr wrap="square" lIns="0" tIns="0" rIns="0" bIns="0" rtlCol="0">
            <a:spAutoFit/>
          </a:bodyPr>
          <a:lstStyle/>
          <a:p>
            <a:endParaRPr sz="3567"/>
          </a:p>
        </p:txBody>
      </p:sp>
      <p:sp>
        <p:nvSpPr>
          <p:cNvPr id="20" name="object 20"/>
          <p:cNvSpPr txBox="1"/>
          <p:nvPr/>
        </p:nvSpPr>
        <p:spPr>
          <a:xfrm>
            <a:off x="457511" y="-471816"/>
            <a:ext cx="8456004" cy="866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>
              <a:tabLst>
                <a:tab pos="3561214" algn="l"/>
              </a:tabLst>
            </a:pPr>
            <a:r>
              <a:rPr sz="1189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sz="1189" dirty="0">
              <a:latin typeface="Arial"/>
              <a:cs typeface="Arial"/>
            </a:endParaRPr>
          </a:p>
          <a:p>
            <a:pPr>
              <a:lnSpc>
                <a:spcPts val="694"/>
              </a:lnSpc>
              <a:spcBef>
                <a:spcPts val="93"/>
              </a:spcBef>
            </a:pPr>
            <a:endParaRPr sz="694" dirty="0"/>
          </a:p>
          <a:p>
            <a:pPr>
              <a:lnSpc>
                <a:spcPts val="1189"/>
              </a:lnSpc>
            </a:pPr>
            <a:endParaRPr sz="1189" dirty="0"/>
          </a:p>
          <a:p>
            <a:pPr marL="25168"/>
            <a:r>
              <a:rPr lang="en-US" sz="2774" spc="20" dirty="0">
                <a:solidFill>
                  <a:schemeClr val="bg1"/>
                </a:solidFill>
                <a:latin typeface="Calibri"/>
                <a:cs typeface="Calibri"/>
              </a:rPr>
              <a:t>Filaments and motors</a:t>
            </a:r>
            <a:r>
              <a:rPr lang="en-US" sz="2774" spc="-40" dirty="0">
                <a:solidFill>
                  <a:schemeClr val="bg1"/>
                </a:solidFill>
                <a:latin typeface="Calibri"/>
                <a:cs typeface="Calibri"/>
              </a:rPr>
              <a:t>:  the cell</a:t>
            </a:r>
            <a:r>
              <a:rPr sz="2774" spc="297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774" spc="-40" dirty="0">
                <a:solidFill>
                  <a:schemeClr val="bg1"/>
                </a:solidFill>
                <a:latin typeface="Calibri"/>
                <a:cs typeface="Calibri"/>
              </a:rPr>
              <a:t>force generation machinery </a:t>
            </a:r>
            <a:endParaRPr sz="277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9334BB-093B-4442-B02E-929E05D5F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9" y="1318515"/>
            <a:ext cx="2555613" cy="24774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33CB33-8A0C-428C-919A-684C35194A16}"/>
              </a:ext>
            </a:extLst>
          </p:cNvPr>
          <p:cNvSpPr txBox="1"/>
          <p:nvPr/>
        </p:nvSpPr>
        <p:spPr>
          <a:xfrm>
            <a:off x="904732" y="562150"/>
            <a:ext cx="3754734" cy="458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78" dirty="0">
                <a:solidFill>
                  <a:schemeClr val="bg1"/>
                </a:solidFill>
              </a:rPr>
              <a:t>Cell cytoskeleton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715292-952D-41E3-91C1-01DE4B69C78B}"/>
              </a:ext>
            </a:extLst>
          </p:cNvPr>
          <p:cNvSpPr txBox="1"/>
          <p:nvPr/>
        </p:nvSpPr>
        <p:spPr>
          <a:xfrm>
            <a:off x="4697165" y="544743"/>
            <a:ext cx="375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Schematic adherent cell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8BADB-FE1F-4D23-9EDF-CD02A976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9DE45A-D9C6-41A4-BE45-96D4A7FDA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" b="51808"/>
          <a:stretch/>
        </p:blipFill>
        <p:spPr>
          <a:xfrm>
            <a:off x="4600891" y="4665649"/>
            <a:ext cx="4151218" cy="8071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D2D3B9-1A97-466E-A26D-DD16640C49BF}"/>
              </a:ext>
            </a:extLst>
          </p:cNvPr>
          <p:cNvSpPr txBox="1"/>
          <p:nvPr/>
        </p:nvSpPr>
        <p:spPr>
          <a:xfrm>
            <a:off x="5017872" y="5864787"/>
            <a:ext cx="330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Actin filaments polymerize and depolymerize  (ATP consumption)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B921A-D043-479C-8568-371307A8A3F4}"/>
              </a:ext>
            </a:extLst>
          </p:cNvPr>
          <p:cNvSpPr txBox="1"/>
          <p:nvPr/>
        </p:nvSpPr>
        <p:spPr>
          <a:xfrm>
            <a:off x="1790700" y="1029866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Cytoskeleton:  transport, structure, force-generation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71B319-F035-4E48-8B21-3085EED3C675}"/>
              </a:ext>
            </a:extLst>
          </p:cNvPr>
          <p:cNvSpPr txBox="1"/>
          <p:nvPr/>
        </p:nvSpPr>
        <p:spPr>
          <a:xfrm>
            <a:off x="1657477" y="3678655"/>
            <a:ext cx="6444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mechanical forces in the cell cytoskeleton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D1E37-59C4-4F46-B6A6-1DBDA264C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068" y="1539057"/>
            <a:ext cx="4123547" cy="170371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DE89080-52D3-40B9-8284-C472C0EBBDFE}"/>
              </a:ext>
            </a:extLst>
          </p:cNvPr>
          <p:cNvSpPr/>
          <p:nvPr/>
        </p:nvSpPr>
        <p:spPr>
          <a:xfrm>
            <a:off x="7353300" y="4454237"/>
            <a:ext cx="128016" cy="1441380"/>
          </a:xfrm>
          <a:custGeom>
            <a:avLst/>
            <a:gdLst>
              <a:gd name="connsiteX0" fmla="*/ 0 w 310896"/>
              <a:gd name="connsiteY0" fmla="*/ 0 h 1746504"/>
              <a:gd name="connsiteX1" fmla="*/ 146304 w 310896"/>
              <a:gd name="connsiteY1" fmla="*/ 228600 h 1746504"/>
              <a:gd name="connsiteX2" fmla="*/ 137160 w 310896"/>
              <a:gd name="connsiteY2" fmla="*/ 429768 h 1746504"/>
              <a:gd name="connsiteX3" fmla="*/ 128016 w 310896"/>
              <a:gd name="connsiteY3" fmla="*/ 640080 h 1746504"/>
              <a:gd name="connsiteX4" fmla="*/ 283464 w 310896"/>
              <a:gd name="connsiteY4" fmla="*/ 795528 h 1746504"/>
              <a:gd name="connsiteX5" fmla="*/ 164592 w 310896"/>
              <a:gd name="connsiteY5" fmla="*/ 1207008 h 1746504"/>
              <a:gd name="connsiteX6" fmla="*/ 310896 w 310896"/>
              <a:gd name="connsiteY6" fmla="*/ 1746504 h 174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896" h="1746504">
                <a:moveTo>
                  <a:pt x="0" y="0"/>
                </a:moveTo>
                <a:cubicBezTo>
                  <a:pt x="61722" y="78486"/>
                  <a:pt x="123444" y="156972"/>
                  <a:pt x="146304" y="228600"/>
                </a:cubicBezTo>
                <a:cubicBezTo>
                  <a:pt x="169164" y="300228"/>
                  <a:pt x="140208" y="361188"/>
                  <a:pt x="137160" y="429768"/>
                </a:cubicBezTo>
                <a:cubicBezTo>
                  <a:pt x="134112" y="498348"/>
                  <a:pt x="103632" y="579120"/>
                  <a:pt x="128016" y="640080"/>
                </a:cubicBezTo>
                <a:cubicBezTo>
                  <a:pt x="152400" y="701040"/>
                  <a:pt x="277368" y="701040"/>
                  <a:pt x="283464" y="795528"/>
                </a:cubicBezTo>
                <a:cubicBezTo>
                  <a:pt x="289560" y="890016"/>
                  <a:pt x="160020" y="1048512"/>
                  <a:pt x="164592" y="1207008"/>
                </a:cubicBezTo>
                <a:cubicBezTo>
                  <a:pt x="169164" y="1365504"/>
                  <a:pt x="240030" y="1556004"/>
                  <a:pt x="310896" y="17465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86378E-9DFE-42C8-B502-48B719D59625}"/>
              </a:ext>
            </a:extLst>
          </p:cNvPr>
          <p:cNvCxnSpPr/>
          <p:nvPr/>
        </p:nvCxnSpPr>
        <p:spPr>
          <a:xfrm>
            <a:off x="7620000" y="525780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DEC763D-48AF-411B-BE62-50EA0FFF4751}"/>
              </a:ext>
            </a:extLst>
          </p:cNvPr>
          <p:cNvSpPr txBox="1"/>
          <p:nvPr/>
        </p:nvSpPr>
        <p:spPr>
          <a:xfrm>
            <a:off x="7008905" y="4192633"/>
            <a:ext cx="1093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membrane</a:t>
            </a:r>
          </a:p>
        </p:txBody>
      </p:sp>
    </p:spTree>
    <p:extLst>
      <p:ext uri="{BB962C8B-B14F-4D97-AF65-F5344CB8AC3E}">
        <p14:creationId xmlns:p14="http://schemas.microsoft.com/office/powerpoint/2010/main" val="295833602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16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F96D8-E56A-4E4F-A4BC-D9B7717E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vlc-record-2019-01-15-18h37m42s-pol_3601.mov-">
            <a:hlinkClick r:id="" action="ppaction://media"/>
            <a:extLst>
              <a:ext uri="{FF2B5EF4-FFF2-40B4-BE49-F238E27FC236}">
                <a16:creationId xmlns:a16="http://schemas.microsoft.com/office/drawing/2014/main" id="{5F20BCB7-D76D-4DA1-966F-24FC26052C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19200"/>
            <a:ext cx="6096000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51A02-F540-4939-9268-E5A87E21F3AD}"/>
              </a:ext>
            </a:extLst>
          </p:cNvPr>
          <p:cNvSpPr txBox="1"/>
          <p:nvPr/>
        </p:nvSpPr>
        <p:spPr>
          <a:xfrm>
            <a:off x="457211" y="228600"/>
            <a:ext cx="8153401" cy="523219"/>
          </a:xfrm>
          <a:prstGeom prst="rect">
            <a:avLst/>
          </a:prstGeom>
          <a:noFill/>
        </p:spPr>
        <p:txBody>
          <a:bodyPr wrap="square" lIns="91344" tIns="45673" rIns="91344" bIns="45673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Underlying structure of muscle contractile unit</a:t>
            </a:r>
          </a:p>
        </p:txBody>
      </p:sp>
    </p:spTree>
    <p:extLst>
      <p:ext uri="{BB962C8B-B14F-4D97-AF65-F5344CB8AC3E}">
        <p14:creationId xmlns:p14="http://schemas.microsoft.com/office/powerpoint/2010/main" val="248454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>
          <a:xfrm>
            <a:off x="460975" y="155406"/>
            <a:ext cx="8222050" cy="1141952"/>
          </a:xfrm>
        </p:spPr>
        <p:txBody>
          <a:bodyPr>
            <a:normAutofit/>
          </a:bodyPr>
          <a:lstStyle/>
          <a:p>
            <a:r>
              <a:rPr lang="en-US" sz="3597" u="sng" dirty="0"/>
              <a:t>Cell mechanics in development</a:t>
            </a:r>
          </a:p>
        </p:txBody>
      </p:sp>
      <p:sp>
        <p:nvSpPr>
          <p:cNvPr id="7" name="Title 1 2"/>
          <p:cNvSpPr txBox="1">
            <a:spLocks/>
          </p:cNvSpPr>
          <p:nvPr/>
        </p:nvSpPr>
        <p:spPr>
          <a:xfrm>
            <a:off x="194520" y="155405"/>
            <a:ext cx="8526570" cy="685172"/>
          </a:xfrm>
          <a:prstGeom prst="rect">
            <a:avLst/>
          </a:prstGeom>
        </p:spPr>
        <p:txBody>
          <a:bodyPr vert="horz" lIns="91198" tIns="45600" rIns="91198" bIns="45600" rtlCol="0" anchor="ctr">
            <a:normAutofit/>
          </a:bodyPr>
          <a:lstStyle>
            <a:lvl1pPr algn="ctr" defTabSz="91280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97" dirty="0">
                <a:solidFill>
                  <a:schemeClr val="bg1">
                    <a:lumMod val="95000"/>
                  </a:schemeClr>
                </a:solidFill>
              </a:rPr>
              <a:t>Cell contractility as elastic dipole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5" y="3145"/>
            <a:ext cx="9135611" cy="989692"/>
          </a:xfrm>
          <a:prstGeom prst="rect">
            <a:avLst/>
          </a:prstGeom>
          <a:solidFill>
            <a:srgbClr val="4A4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Title 1 3"/>
          <p:cNvSpPr txBox="1">
            <a:spLocks/>
          </p:cNvSpPr>
          <p:nvPr/>
        </p:nvSpPr>
        <p:spPr>
          <a:xfrm>
            <a:off x="213875" y="155405"/>
            <a:ext cx="8526570" cy="685172"/>
          </a:xfrm>
          <a:prstGeom prst="rect">
            <a:avLst/>
          </a:prstGeom>
        </p:spPr>
        <p:txBody>
          <a:bodyPr vert="horz" lIns="91198" tIns="45600" rIns="91198" bIns="45600" rtlCol="0" anchor="ctr">
            <a:normAutofit/>
          </a:bodyPr>
          <a:lstStyle>
            <a:lvl1pPr algn="ctr" defTabSz="91280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97" dirty="0">
                <a:solidFill>
                  <a:schemeClr val="bg1">
                    <a:lumMod val="95000"/>
                  </a:schemeClr>
                </a:solidFill>
              </a:rPr>
              <a:t>Theory of cell elastic interactions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9F1ADF-3661-4D3D-B39D-D2B89A30977D}"/>
              </a:ext>
            </a:extLst>
          </p:cNvPr>
          <p:cNvGrpSpPr/>
          <p:nvPr/>
        </p:nvGrpSpPr>
        <p:grpSpPr>
          <a:xfrm>
            <a:off x="5378560" y="1443437"/>
            <a:ext cx="2937140" cy="2894820"/>
            <a:chOff x="2669565" y="764406"/>
            <a:chExt cx="1482168" cy="14608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7A8905-5A80-47F4-B35F-E683AD1FF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680243" y="753728"/>
              <a:ext cx="1460812" cy="14821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C21394-3E59-46D7-B4BD-24A7B41B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3281551" y="1180335"/>
              <a:ext cx="222435" cy="62895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B43B5D2-003F-4D9A-ACD8-65B37A6626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7" y="5216896"/>
            <a:ext cx="3163732" cy="1234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9F7AE-7503-4440-B34D-10A40DE9D2EE}"/>
              </a:ext>
            </a:extLst>
          </p:cNvPr>
          <p:cNvSpPr txBox="1"/>
          <p:nvPr/>
        </p:nvSpPr>
        <p:spPr>
          <a:xfrm>
            <a:off x="1387015" y="1890851"/>
            <a:ext cx="3081146" cy="58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5" dirty="0"/>
              <a:t>Cytoskeleton as a collection of polarizable active elastic dipoles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DB2A2A-3CAE-4881-A07A-057E546C5B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97" y="6205542"/>
            <a:ext cx="2942699" cy="3939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8D31E2-5899-4227-BDA8-F03B89132FF3}"/>
              </a:ext>
            </a:extLst>
          </p:cNvPr>
          <p:cNvSpPr/>
          <p:nvPr/>
        </p:nvSpPr>
        <p:spPr>
          <a:xfrm>
            <a:off x="381633" y="3994814"/>
            <a:ext cx="12860127" cy="82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5" dirty="0">
                <a:latin typeface="Calibri" pitchFamily="34" charset="0"/>
              </a:rPr>
              <a:t>   Deformation (strain) field of elastic dipole :</a:t>
            </a:r>
          </a:p>
          <a:p>
            <a:r>
              <a:rPr lang="en-US" sz="1585" dirty="0">
                <a:latin typeface="Calibri" pitchFamily="34" charset="0"/>
              </a:rPr>
              <a:t>  distance dependence               ~ electric dipole </a:t>
            </a:r>
            <a:br>
              <a:rPr lang="en-US" sz="1585" dirty="0">
                <a:latin typeface="Calibri" pitchFamily="34" charset="0"/>
              </a:rPr>
            </a:br>
            <a:r>
              <a:rPr lang="en-US" sz="1585" dirty="0">
                <a:latin typeface="Calibri" pitchFamily="34" charset="0"/>
              </a:rPr>
              <a:t>   </a:t>
            </a:r>
            <a:r>
              <a:rPr lang="en-US" sz="1585" dirty="0" err="1">
                <a:latin typeface="Calibri" pitchFamily="34" charset="0"/>
              </a:rPr>
              <a:t>orientational</a:t>
            </a:r>
            <a:r>
              <a:rPr lang="en-US" sz="1585" dirty="0">
                <a:latin typeface="Calibri" pitchFamily="34" charset="0"/>
              </a:rPr>
              <a:t> dependence ~  electric quadrupole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733B56-3FCD-4B62-B8A7-10175463A51E}"/>
              </a:ext>
            </a:extLst>
          </p:cNvPr>
          <p:cNvSpPr txBox="1"/>
          <p:nvPr/>
        </p:nvSpPr>
        <p:spPr>
          <a:xfrm>
            <a:off x="4565362" y="5137474"/>
            <a:ext cx="3981803" cy="890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5" b="1" dirty="0"/>
              <a:t>Interaction of cells mediated by substrate</a:t>
            </a:r>
            <a:br>
              <a:rPr lang="en-US" sz="1585" b="1" dirty="0"/>
            </a:br>
            <a:r>
              <a:rPr lang="en-US" dirty="0"/>
              <a:t>Dipolar stress field of one cell interacts with the strain field induced by another:</a:t>
            </a:r>
            <a:endParaRPr lang="en-US" sz="158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29251-0B2A-40B1-9200-6DE3226133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89" y="4293881"/>
            <a:ext cx="450808" cy="276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5E486F-D42F-4297-AFD2-AE6F2893A448}"/>
              </a:ext>
            </a:extLst>
          </p:cNvPr>
          <p:cNvSpPr txBox="1"/>
          <p:nvPr/>
        </p:nvSpPr>
        <p:spPr>
          <a:xfrm>
            <a:off x="5098655" y="4263934"/>
            <a:ext cx="3496949" cy="33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5" dirty="0"/>
              <a:t>Red:  expansion,  Blue:  compression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14CC7-1CCB-4D97-AA10-9AD8FC032117}"/>
              </a:ext>
            </a:extLst>
          </p:cNvPr>
          <p:cNvSpPr txBox="1"/>
          <p:nvPr/>
        </p:nvSpPr>
        <p:spPr>
          <a:xfrm>
            <a:off x="5273088" y="970005"/>
            <a:ext cx="3638328" cy="33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5" dirty="0"/>
              <a:t>Deformation by single force dipole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08918-6D43-43CE-96A7-113F122B0EC3}"/>
              </a:ext>
            </a:extLst>
          </p:cNvPr>
          <p:cNvSpPr/>
          <p:nvPr/>
        </p:nvSpPr>
        <p:spPr>
          <a:xfrm>
            <a:off x="596835" y="5043481"/>
            <a:ext cx="7937053" cy="1659114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67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50ADFA-2FB0-4A3F-AFE0-07E878B26F79}"/>
              </a:ext>
            </a:extLst>
          </p:cNvPr>
          <p:cNvSpPr txBox="1"/>
          <p:nvPr/>
        </p:nvSpPr>
        <p:spPr>
          <a:xfrm>
            <a:off x="5273088" y="4502578"/>
            <a:ext cx="3981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Ref. Rev. Mod. Phys. ’13,  Schwarz &amp; Safran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DAF2A4-2B29-4192-8EE9-6945F9540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084010" y="975234"/>
            <a:ext cx="440789" cy="124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372421-C7B0-424F-A9D1-97141970B30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94" y="1488854"/>
            <a:ext cx="1127619" cy="246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65577-E4E1-4D62-B608-DFF22D5077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973" y="2569283"/>
            <a:ext cx="2937140" cy="1289774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1358EF1-32FF-4853-B447-D12A0743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7129" y="6354878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846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170A8-A878-4CCC-B586-60AE1B72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100987"/>
            <a:ext cx="4996839" cy="2020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9467E6-6397-445A-B4A3-68DD1DCDD11F}"/>
              </a:ext>
            </a:extLst>
          </p:cNvPr>
          <p:cNvSpPr/>
          <p:nvPr/>
        </p:nvSpPr>
        <p:spPr>
          <a:xfrm>
            <a:off x="194106" y="3093496"/>
            <a:ext cx="8797494" cy="160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7691" marR="12578" indent="-342542">
              <a:lnSpc>
                <a:spcPct val="125299"/>
              </a:lnSpc>
              <a:buFont typeface="Arial" panose="020B0604020202020204" pitchFamily="34" charset="0"/>
              <a:buChar char="•"/>
            </a:pPr>
            <a:r>
              <a:rPr lang="en-US" sz="2000" spc="-79" dirty="0">
                <a:cs typeface="Tahoma"/>
              </a:rPr>
              <a:t>Each fibril a periodic structure of actin and myosin </a:t>
            </a:r>
          </a:p>
          <a:p>
            <a:pPr marL="367691" marR="12578" indent="-342542">
              <a:lnSpc>
                <a:spcPct val="125299"/>
              </a:lnSpc>
              <a:buFont typeface="Arial" panose="020B0604020202020204" pitchFamily="34" charset="0"/>
              <a:buChar char="•"/>
            </a:pPr>
            <a:r>
              <a:rPr lang="en-US" sz="2000" spc="-69" dirty="0">
                <a:cs typeface="Tahoma"/>
              </a:rPr>
              <a:t>Registry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109" dirty="0">
                <a:cs typeface="Tahoma"/>
              </a:rPr>
              <a:t>across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109" dirty="0">
                <a:cs typeface="Tahoma"/>
              </a:rPr>
              <a:t>separate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40" dirty="0">
                <a:cs typeface="Tahoma"/>
              </a:rPr>
              <a:t>fi</a:t>
            </a:r>
            <a:r>
              <a:rPr lang="en-US" sz="2000" spc="-20" dirty="0">
                <a:cs typeface="Tahoma"/>
              </a:rPr>
              <a:t>b</a:t>
            </a:r>
            <a:r>
              <a:rPr lang="en-US" sz="2000" spc="-139" dirty="0">
                <a:cs typeface="Tahoma"/>
              </a:rPr>
              <a:t>rils (not in contact)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109" dirty="0">
                <a:cs typeface="Tahoma"/>
              </a:rPr>
              <a:t>gives</a:t>
            </a:r>
            <a:r>
              <a:rPr lang="en-US" sz="2000" spc="40" dirty="0">
                <a:cs typeface="Tahoma"/>
              </a:rPr>
              <a:t> </a:t>
            </a:r>
            <a:r>
              <a:rPr lang="en-US" sz="2000" spc="-99" dirty="0">
                <a:cs typeface="Tahoma"/>
              </a:rPr>
              <a:t>rise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30" dirty="0">
                <a:cs typeface="Tahoma"/>
              </a:rPr>
              <a:t>to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59" dirty="0">
                <a:cs typeface="Tahoma"/>
              </a:rPr>
              <a:t>striations</a:t>
            </a:r>
            <a:r>
              <a:rPr lang="en-US" sz="2000" spc="40" dirty="0">
                <a:cs typeface="Tahoma"/>
              </a:rPr>
              <a:t> </a:t>
            </a:r>
            <a:r>
              <a:rPr lang="en-US" sz="2000" spc="-50" dirty="0">
                <a:cs typeface="Tahoma"/>
              </a:rPr>
              <a:t>in</a:t>
            </a:r>
            <a:r>
              <a:rPr lang="en-US" sz="2000" spc="30" dirty="0">
                <a:cs typeface="Tahoma"/>
              </a:rPr>
              <a:t> </a:t>
            </a:r>
            <a:r>
              <a:rPr lang="en-US" sz="2000" spc="-109" dirty="0">
                <a:cs typeface="Tahoma"/>
              </a:rPr>
              <a:t>muscle</a:t>
            </a:r>
            <a:r>
              <a:rPr lang="en-US" sz="2000" spc="-69" dirty="0">
                <a:cs typeface="Tahoma"/>
              </a:rPr>
              <a:t> </a:t>
            </a:r>
          </a:p>
          <a:p>
            <a:pPr marL="367691" marR="12578" indent="-342542">
              <a:lnSpc>
                <a:spcPct val="125299"/>
              </a:lnSpc>
              <a:buFont typeface="Arial" panose="020B0604020202020204" pitchFamily="34" charset="0"/>
              <a:buChar char="•"/>
            </a:pPr>
            <a:r>
              <a:rPr lang="en-US" sz="2000" spc="-50" dirty="0">
                <a:cs typeface="Tahoma"/>
              </a:rPr>
              <a:t>Experiment: Extent of registry (striation) depends on substrate mechanical rigidity</a:t>
            </a:r>
          </a:p>
          <a:p>
            <a:pPr marL="367691" marR="12578" indent="-342542">
              <a:lnSpc>
                <a:spcPct val="125299"/>
              </a:lnSpc>
              <a:buFont typeface="Arial" panose="020B0604020202020204" pitchFamily="34" charset="0"/>
              <a:buChar char="•"/>
            </a:pPr>
            <a:r>
              <a:rPr lang="en-US" sz="2000" spc="-50" dirty="0">
                <a:cs typeface="Tahoma"/>
              </a:rPr>
              <a:t>Theory of elastic dipole interactions explains order</a:t>
            </a:r>
            <a:endParaRPr lang="en-US" sz="2000" dirty="0"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CAF34-1FDC-4996-8BEC-647C26812F9C}"/>
              </a:ext>
            </a:extLst>
          </p:cNvPr>
          <p:cNvSpPr txBox="1"/>
          <p:nvPr/>
        </p:nvSpPr>
        <p:spPr>
          <a:xfrm>
            <a:off x="304798" y="19747"/>
            <a:ext cx="8153401" cy="954012"/>
          </a:xfrm>
          <a:prstGeom prst="rect">
            <a:avLst/>
          </a:prstGeom>
          <a:noFill/>
        </p:spPr>
        <p:txBody>
          <a:bodyPr wrap="square" lIns="91344" tIns="45673" rIns="91344" bIns="45673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Structural registry of fibrils in muscle can arise from substrate-mediated elastic interactions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7C47248-F5A4-4FD9-9BCB-50449D09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13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15AEF-51FA-49A5-B274-8443C08B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61" y="1100987"/>
            <a:ext cx="1944834" cy="1602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A73233-6A7B-47E2-9453-A69DDF92D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07" y="4652043"/>
            <a:ext cx="3886199" cy="1862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306F3D-FBAA-48BC-8F1D-7CD48CE80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82" t="1" b="3871"/>
          <a:stretch/>
        </p:blipFill>
        <p:spPr>
          <a:xfrm>
            <a:off x="4156506" y="5051458"/>
            <a:ext cx="4691657" cy="10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85800" y="-152400"/>
            <a:ext cx="10668000" cy="118872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Measurements and theory of the beating strain (</a:t>
            </a:r>
            <a:r>
              <a:rPr lang="en-US" sz="2800" i="1" dirty="0">
                <a:solidFill>
                  <a:schemeClr val="bg1">
                    <a:lumMod val="95000"/>
                  </a:schemeClr>
                </a:solidFill>
              </a:rPr>
              <a:t>function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) 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and registry (</a:t>
            </a:r>
            <a:r>
              <a:rPr lang="en-US" sz="2800" i="1" dirty="0">
                <a:solidFill>
                  <a:schemeClr val="bg1">
                    <a:lumMod val="95000"/>
                  </a:schemeClr>
                </a:solidFill>
              </a:rPr>
              <a:t>structure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) of cardiomyocytes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38291-8542-41D8-A7A9-BCC0990B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9997" y="6474732"/>
            <a:ext cx="2133600" cy="365125"/>
          </a:xfrm>
        </p:spPr>
        <p:txBody>
          <a:bodyPr/>
          <a:lstStyle/>
          <a:p>
            <a:r>
              <a:rPr lang="en-US" sz="1200" dirty="0">
                <a:solidFill>
                  <a:prstClr val="black">
                    <a:tint val="75000"/>
                  </a:prstClr>
                </a:solidFill>
              </a:rPr>
              <a:t>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6" y="1625020"/>
            <a:ext cx="3605555" cy="3589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9294" y="3048000"/>
            <a:ext cx="441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Force balance leads to elastic interactions between neighboring fibrils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physics model: competition between ordering  elastic interactions  and disordering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Ansatz to connect structure and dynamical function: registered bundles of fibrils beat in phase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03392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dependence of registry and strain on substrate stiffness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5BBAB7-3D71-401F-A9C5-CAD01283ACB1}"/>
              </a:ext>
            </a:extLst>
          </p:cNvPr>
          <p:cNvSpPr txBox="1"/>
          <p:nvPr/>
        </p:nvSpPr>
        <p:spPr>
          <a:xfrm>
            <a:off x="439056" y="6519446"/>
            <a:ext cx="5809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Dasbiswas</a:t>
            </a:r>
            <a:r>
              <a:rPr lang="en-US" sz="1600" dirty="0"/>
              <a:t>,  </a:t>
            </a:r>
            <a:r>
              <a:rPr lang="en-US" sz="1600" dirty="0" err="1"/>
              <a:t>Majkut</a:t>
            </a:r>
            <a:r>
              <a:rPr lang="en-US" sz="1600" dirty="0"/>
              <a:t>,  </a:t>
            </a:r>
            <a:r>
              <a:rPr lang="en-US" sz="1600" dirty="0" err="1"/>
              <a:t>Discher</a:t>
            </a:r>
            <a:r>
              <a:rPr lang="en-US" sz="1600" dirty="0"/>
              <a:t>, Safran, Nat. Comm. 2015</a:t>
            </a:r>
          </a:p>
        </p:txBody>
      </p:sp>
      <p:pic>
        <p:nvPicPr>
          <p:cNvPr id="11" name="002_60xdic.avi">
            <a:hlinkClick r:id="" action="ppaction://media"/>
            <a:extLst>
              <a:ext uri="{FF2B5EF4-FFF2-40B4-BE49-F238E27FC236}">
                <a16:creationId xmlns:a16="http://schemas.microsoft.com/office/drawing/2014/main" id="{1BABDAB8-D428-4063-AE0D-66C8E8EB9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5682283" y="1075798"/>
            <a:ext cx="1683157" cy="168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078628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8607" y="188752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856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68" y="0"/>
                </a:move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5950" y="17878"/>
                </a:lnTo>
                <a:lnTo>
                  <a:pt x="30751" y="5294"/>
                </a:lnTo>
                <a:lnTo>
                  <a:pt x="18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856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78541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9600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95978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5933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9591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95865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29453" y="-13712"/>
            <a:ext cx="9140221" cy="914400"/>
          </a:xfrm>
          <a:custGeom>
            <a:avLst/>
            <a:gdLst/>
            <a:ahLst/>
            <a:cxnLst/>
            <a:rect l="l" t="t" r="r" b="b"/>
            <a:pathLst>
              <a:path w="4608195" h="245109">
                <a:moveTo>
                  <a:pt x="0" y="244614"/>
                </a:moveTo>
                <a:lnTo>
                  <a:pt x="4608004" y="244614"/>
                </a:lnTo>
                <a:lnTo>
                  <a:pt x="4608004" y="0"/>
                </a:lnTo>
                <a:lnTo>
                  <a:pt x="0" y="0"/>
                </a:lnTo>
                <a:lnTo>
                  <a:pt x="0" y="244614"/>
                </a:lnTo>
              </a:path>
            </a:pathLst>
          </a:custGeom>
          <a:solidFill>
            <a:srgbClr val="3333B2"/>
          </a:solidFill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3232" y="181979"/>
            <a:ext cx="914022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algn="ctr"/>
            <a:r>
              <a:rPr lang="en-US" spc="30" dirty="0"/>
              <a:t>Model relates beating strain to registry in a heart muscle cell </a:t>
            </a:r>
            <a:endParaRPr spc="59" dirty="0"/>
          </a:p>
        </p:txBody>
      </p:sp>
      <p:sp>
        <p:nvSpPr>
          <p:cNvPr id="21" name="object 21"/>
          <p:cNvSpPr txBox="1">
            <a:spLocks noGrp="1"/>
          </p:cNvSpPr>
          <p:nvPr>
            <p:ph type="body" idx="1"/>
          </p:nvPr>
        </p:nvSpPr>
        <p:spPr>
          <a:xfrm>
            <a:off x="-29453" y="919026"/>
            <a:ext cx="9129185" cy="1030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2232" marR="12588">
              <a:lnSpc>
                <a:spcPct val="102600"/>
              </a:lnSpc>
              <a:spcBef>
                <a:spcPts val="595"/>
              </a:spcBef>
            </a:pPr>
            <a:r>
              <a:rPr lang="en-US" sz="2000" spc="-139" dirty="0">
                <a:latin typeface="+mn-lt"/>
              </a:rPr>
              <a:t>Statistical  physics model predicts average substrate strain around the cell,  </a:t>
            </a:r>
            <a:r>
              <a:rPr lang="en-US" sz="2000" i="1" spc="-139" dirty="0">
                <a:latin typeface="+mn-lt"/>
              </a:rPr>
              <a:t>Tr(u)</a:t>
            </a:r>
            <a:r>
              <a:rPr lang="en-US" sz="2000" spc="-139" dirty="0">
                <a:latin typeface="+mn-lt"/>
              </a:rPr>
              <a:t>, </a:t>
            </a:r>
            <a:br>
              <a:rPr lang="en-US" sz="2000" spc="-139" dirty="0">
                <a:latin typeface="+mn-lt"/>
              </a:rPr>
            </a:br>
            <a:r>
              <a:rPr lang="en-US" sz="2000" spc="-139" dirty="0">
                <a:latin typeface="+mn-lt"/>
              </a:rPr>
              <a:t> as a function of the  experimentally measured registry correlations </a:t>
            </a:r>
            <a:r>
              <a:rPr lang="en-US" sz="2000" i="1" spc="-139" dirty="0">
                <a:latin typeface="+mn-lt"/>
              </a:rPr>
              <a:t>S </a:t>
            </a:r>
            <a:r>
              <a:rPr lang="en-US" sz="2000" spc="-139" dirty="0">
                <a:latin typeface="+mn-lt"/>
              </a:rPr>
              <a:t>:</a:t>
            </a:r>
          </a:p>
          <a:p>
            <a:pPr marL="842092" marR="12588" indent="-339857">
              <a:lnSpc>
                <a:spcPct val="102600"/>
              </a:lnSpc>
              <a:spcBef>
                <a:spcPts val="595"/>
              </a:spcBef>
              <a:buFont typeface="Courier New" panose="02070309020205020404" pitchFamily="49" charset="0"/>
              <a:buChar char="o"/>
            </a:pPr>
            <a:endParaRPr i="1" spc="-139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9B5AC-957B-4B47-9408-66600C0CED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19385" y="6403022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5C930D-BD6D-46AA-BE2A-32EF5010AE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88" y="5910189"/>
            <a:ext cx="3871301" cy="4792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6" y="1935614"/>
            <a:ext cx="2446721" cy="23988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3" y="4849487"/>
            <a:ext cx="1568690" cy="4358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9032" y="4404645"/>
            <a:ext cx="3246069" cy="487924"/>
          </a:xfrm>
          <a:prstGeom prst="rect">
            <a:avLst/>
          </a:prstGeom>
          <a:noFill/>
        </p:spPr>
        <p:txBody>
          <a:bodyPr wrap="square" lIns="181257" tIns="90629" rIns="181257" bIns="90629" rtlCol="0">
            <a:spAutoFit/>
          </a:bodyPr>
          <a:lstStyle/>
          <a:p>
            <a:pPr defTabSz="1812572"/>
            <a:r>
              <a:rPr lang="en-US" sz="2000" dirty="0">
                <a:solidFill>
                  <a:prstClr val="black"/>
                </a:solidFill>
              </a:rPr>
              <a:t>Beating strength: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8607" y="1815125"/>
            <a:ext cx="2645922" cy="2398869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1257" tIns="90629" rIns="181257" bIns="90629" rtlCol="0" anchor="ctr"/>
          <a:lstStyle/>
          <a:p>
            <a:pPr algn="ctr" defTabSz="1812572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6825" y="4404645"/>
            <a:ext cx="2256296" cy="107100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1257" tIns="90629" rIns="181257" bIns="90629" rtlCol="0" anchor="ctr"/>
          <a:lstStyle/>
          <a:p>
            <a:pPr algn="ctr" defTabSz="1812572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149" y="5834999"/>
            <a:ext cx="4307106" cy="629618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1257" tIns="90629" rIns="181257" bIns="90629" rtlCol="0" anchor="ctr"/>
          <a:lstStyle/>
          <a:p>
            <a:pPr algn="ctr" defTabSz="1812572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522412" y="4116053"/>
            <a:ext cx="453421" cy="19588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1257" tIns="90629" rIns="181257" bIns="90629" rtlCol="0" anchor="ctr"/>
          <a:lstStyle/>
          <a:p>
            <a:pPr algn="ctr" defTabSz="1812572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5400000">
            <a:off x="1522412" y="5588027"/>
            <a:ext cx="453421" cy="19588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1257" tIns="90629" rIns="181257" bIns="90629" rtlCol="0" anchor="ctr"/>
          <a:lstStyle/>
          <a:p>
            <a:pPr algn="ctr" defTabSz="1812572"/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BFCBFC1-4594-454C-BB8F-B6DBF824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75" y="1858187"/>
            <a:ext cx="5172615" cy="318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764BC9-2BF5-4576-8FD0-BC667D4A188F}"/>
              </a:ext>
            </a:extLst>
          </p:cNvPr>
          <p:cNvSpPr txBox="1"/>
          <p:nvPr/>
        </p:nvSpPr>
        <p:spPr>
          <a:xfrm>
            <a:off x="3865607" y="5296104"/>
            <a:ext cx="5018087" cy="1044802"/>
          </a:xfrm>
          <a:prstGeom prst="rect">
            <a:avLst/>
          </a:prstGeom>
          <a:noFill/>
        </p:spPr>
        <p:txBody>
          <a:bodyPr wrap="square" lIns="181257" tIns="90629" rIns="181257" bIns="90629" rtlCol="0">
            <a:spAutoFit/>
          </a:bodyPr>
          <a:lstStyle/>
          <a:p>
            <a:pPr algn="ctr" defTabSz="1812572"/>
            <a:r>
              <a:rPr lang="en-US" sz="1600" dirty="0">
                <a:solidFill>
                  <a:prstClr val="black"/>
                </a:solidFill>
              </a:rPr>
              <a:t>Strains calculated from the registry data by </a:t>
            </a:r>
          </a:p>
          <a:p>
            <a:pPr algn="ctr" defTabSz="1812572"/>
            <a:r>
              <a:rPr lang="en-US" sz="1600" dirty="0">
                <a:solidFill>
                  <a:prstClr val="black"/>
                </a:solidFill>
              </a:rPr>
              <a:t>our model match measured strains!</a:t>
            </a:r>
          </a:p>
          <a:p>
            <a:pPr algn="ctr" defTabSz="1812572"/>
            <a:r>
              <a:rPr lang="en-US" sz="1200" dirty="0"/>
              <a:t>No fitting parameters</a:t>
            </a:r>
            <a:br>
              <a:rPr lang="en-US" sz="1200" dirty="0"/>
            </a:b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E895F9-4DA8-4107-9DEE-942DF7F33B1F}"/>
              </a:ext>
            </a:extLst>
          </p:cNvPr>
          <p:cNvSpPr txBox="1"/>
          <p:nvPr/>
        </p:nvSpPr>
        <p:spPr>
          <a:xfrm>
            <a:off x="2424616" y="6527988"/>
            <a:ext cx="5809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Dasbiswas</a:t>
            </a:r>
            <a:r>
              <a:rPr lang="en-US" sz="1600" dirty="0"/>
              <a:t>,  </a:t>
            </a:r>
            <a:r>
              <a:rPr lang="en-US" sz="1600" dirty="0" err="1"/>
              <a:t>Majkut</a:t>
            </a:r>
            <a:r>
              <a:rPr lang="en-US" sz="1600" dirty="0"/>
              <a:t>,  </a:t>
            </a:r>
            <a:r>
              <a:rPr lang="en-US" sz="1600" dirty="0" err="1"/>
              <a:t>Discher</a:t>
            </a:r>
            <a:r>
              <a:rPr lang="en-US" sz="1600" dirty="0"/>
              <a:t>, Safran, Nat. Comm. 2015</a:t>
            </a:r>
          </a:p>
        </p:txBody>
      </p:sp>
    </p:spTree>
    <p:extLst>
      <p:ext uri="{BB962C8B-B14F-4D97-AF65-F5344CB8AC3E}">
        <p14:creationId xmlns:p14="http://schemas.microsoft.com/office/powerpoint/2010/main" val="4318785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078628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8607" y="188752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856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68" y="0"/>
                </a:move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5950" y="17878"/>
                </a:lnTo>
                <a:lnTo>
                  <a:pt x="30751" y="5294"/>
                </a:lnTo>
                <a:lnTo>
                  <a:pt x="18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856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78541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9600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95978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5933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9591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95865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29453" y="-13712"/>
            <a:ext cx="9140221" cy="914400"/>
          </a:xfrm>
          <a:custGeom>
            <a:avLst/>
            <a:gdLst/>
            <a:ahLst/>
            <a:cxnLst/>
            <a:rect l="l" t="t" r="r" b="b"/>
            <a:pathLst>
              <a:path w="4608195" h="245109">
                <a:moveTo>
                  <a:pt x="0" y="244614"/>
                </a:moveTo>
                <a:lnTo>
                  <a:pt x="4608004" y="244614"/>
                </a:lnTo>
                <a:lnTo>
                  <a:pt x="4608004" y="0"/>
                </a:lnTo>
                <a:lnTo>
                  <a:pt x="0" y="0"/>
                </a:lnTo>
                <a:lnTo>
                  <a:pt x="0" y="244614"/>
                </a:lnTo>
              </a:path>
            </a:pathLst>
          </a:custGeom>
          <a:solidFill>
            <a:srgbClr val="3333B2"/>
          </a:solidFill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3232" y="181979"/>
            <a:ext cx="914022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algn="ctr"/>
            <a:r>
              <a:rPr lang="en-US" spc="30" dirty="0"/>
              <a:t>Simple physical understanding of complex systems</a:t>
            </a:r>
            <a:endParaRPr spc="59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9B5AC-957B-4B47-9408-66600C0CED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19385" y="6403022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16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F3206C-A826-4F43-AA38-42576840C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dirty="0"/>
              <a:t>Our approach:  Physics first, techniques later…….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Anyone who wants to analyze the properties of matter in a real problem might</a:t>
            </a:r>
          </a:p>
          <a:p>
            <a:pPr marL="0" indent="0">
              <a:buNone/>
            </a:pPr>
            <a:r>
              <a:rPr lang="en-US" i="1" dirty="0"/>
              <a:t>want to start by writing down the fundamental equations and then try to solve</a:t>
            </a:r>
          </a:p>
          <a:p>
            <a:pPr marL="0" indent="0">
              <a:buNone/>
            </a:pPr>
            <a:r>
              <a:rPr lang="en-US" i="1" dirty="0"/>
              <a:t>them mathematically. Although there are people who try to use such an</a:t>
            </a:r>
          </a:p>
          <a:p>
            <a:pPr marL="0" indent="0">
              <a:buNone/>
            </a:pPr>
            <a:r>
              <a:rPr lang="en-US" i="1" dirty="0"/>
              <a:t>approach, these people are the failures in this field; the real successes come to</a:t>
            </a:r>
          </a:p>
          <a:p>
            <a:pPr marL="0" indent="0">
              <a:buNone/>
            </a:pPr>
            <a:r>
              <a:rPr lang="en-US" i="1" dirty="0"/>
              <a:t>those who start from a physical point of view, people who have a rough idea</a:t>
            </a:r>
          </a:p>
          <a:p>
            <a:pPr marL="0" indent="0">
              <a:buNone/>
            </a:pPr>
            <a:r>
              <a:rPr lang="en-US" i="1" dirty="0"/>
              <a:t>where they are going and then begin by making the right kind of</a:t>
            </a:r>
          </a:p>
          <a:p>
            <a:pPr marL="0" indent="0">
              <a:buNone/>
            </a:pPr>
            <a:r>
              <a:rPr lang="en-US" i="1" dirty="0"/>
              <a:t>approximations, knowing what is big and what is small in a given complicated</a:t>
            </a:r>
          </a:p>
          <a:p>
            <a:pPr marL="0" indent="0">
              <a:buNone/>
            </a:pPr>
            <a:r>
              <a:rPr lang="en-US" i="1" dirty="0"/>
              <a:t>situation. These problems are so complicated that even an elementary</a:t>
            </a:r>
          </a:p>
          <a:p>
            <a:pPr marL="0" indent="0">
              <a:buNone/>
            </a:pPr>
            <a:r>
              <a:rPr lang="en-US" i="1" dirty="0"/>
              <a:t>understanding, although inaccurate and incomplete, is worthwhile having, and</a:t>
            </a:r>
          </a:p>
          <a:p>
            <a:pPr marL="0" indent="0">
              <a:buNone/>
            </a:pPr>
            <a:r>
              <a:rPr lang="en-US" i="1" dirty="0"/>
              <a:t>so the subject will be one that we shall go over again and again, each time with</a:t>
            </a:r>
          </a:p>
          <a:p>
            <a:pPr marL="0" indent="0">
              <a:buNone/>
            </a:pPr>
            <a:r>
              <a:rPr lang="en-US" i="1" dirty="0"/>
              <a:t>more and more accuracy, as we go through our course in physics.</a:t>
            </a:r>
            <a:br>
              <a:rPr lang="en-US" i="1" dirty="0"/>
            </a:br>
            <a:br>
              <a:rPr lang="en-US" dirty="0"/>
            </a:br>
            <a:r>
              <a:rPr lang="en-US" dirty="0"/>
              <a:t>-  Richard Feynman (obligatory Feynman quote)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28673"/>
      </p:ext>
    </p:extLst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078628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8607" y="188752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856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68" y="0"/>
                </a:move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5950" y="17878"/>
                </a:lnTo>
                <a:lnTo>
                  <a:pt x="30751" y="5294"/>
                </a:lnTo>
                <a:lnTo>
                  <a:pt x="180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7856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78541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9600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95978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5933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95912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95865" y="236045"/>
            <a:ext cx="71792" cy="276999"/>
          </a:xfrm>
          <a:custGeom>
            <a:avLst/>
            <a:gdLst/>
            <a:ahLst/>
            <a:cxnLst/>
            <a:rect l="l" t="t" r="r" b="b"/>
            <a:pathLst>
              <a:path w="36195" h="36194">
                <a:moveTo>
                  <a:pt x="36001" y="18001"/>
                </a:moveTo>
                <a:lnTo>
                  <a:pt x="30751" y="5294"/>
                </a:lnTo>
                <a:lnTo>
                  <a:pt x="18068" y="0"/>
                </a:lnTo>
                <a:lnTo>
                  <a:pt x="5320" y="5231"/>
                </a:lnTo>
                <a:lnTo>
                  <a:pt x="0" y="17878"/>
                </a:lnTo>
                <a:lnTo>
                  <a:pt x="5216" y="30658"/>
                </a:lnTo>
                <a:lnTo>
                  <a:pt x="17831" y="36001"/>
                </a:lnTo>
                <a:lnTo>
                  <a:pt x="30639" y="30797"/>
                </a:lnTo>
                <a:lnTo>
                  <a:pt x="36000" y="18207"/>
                </a:lnTo>
                <a:lnTo>
                  <a:pt x="36001" y="18001"/>
                </a:lnTo>
                <a:close/>
              </a:path>
            </a:pathLst>
          </a:custGeom>
          <a:ln w="506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-29453" y="-13712"/>
            <a:ext cx="9140221" cy="914400"/>
          </a:xfrm>
          <a:custGeom>
            <a:avLst/>
            <a:gdLst/>
            <a:ahLst/>
            <a:cxnLst/>
            <a:rect l="l" t="t" r="r" b="b"/>
            <a:pathLst>
              <a:path w="4608195" h="245109">
                <a:moveTo>
                  <a:pt x="0" y="244614"/>
                </a:moveTo>
                <a:lnTo>
                  <a:pt x="4608004" y="244614"/>
                </a:lnTo>
                <a:lnTo>
                  <a:pt x="4608004" y="0"/>
                </a:lnTo>
                <a:lnTo>
                  <a:pt x="0" y="0"/>
                </a:lnTo>
                <a:lnTo>
                  <a:pt x="0" y="244614"/>
                </a:lnTo>
              </a:path>
            </a:pathLst>
          </a:custGeom>
          <a:solidFill>
            <a:srgbClr val="3333B2"/>
          </a:solidFill>
        </p:spPr>
        <p:txBody>
          <a:bodyPr wrap="square" lIns="0" tIns="0" rIns="0" bIns="0" rtlCol="0">
            <a:spAutoFit/>
          </a:bodyPr>
          <a:lstStyle/>
          <a:p>
            <a:pPr defTabSz="1812572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3232" y="181979"/>
            <a:ext cx="914022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5" algn="ctr"/>
            <a:r>
              <a:rPr lang="en-US" spc="30" dirty="0"/>
              <a:t>So what are we up to now?</a:t>
            </a:r>
            <a:endParaRPr spc="59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9B5AC-957B-4B47-9408-66600C0CED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19385" y="6403022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F297F5-BD33-4DFE-9402-8F55B4D0D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696" y="1068211"/>
            <a:ext cx="5148368" cy="380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Modeling networks with cell dipoles (Patrick </a:t>
            </a:r>
            <a:r>
              <a:rPr lang="en-US" sz="1800" dirty="0" err="1"/>
              <a:t>Noerr</a:t>
            </a:r>
            <a:r>
              <a:rPr lang="en-US" sz="1800" dirty="0"/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5D00A2-6CDC-4A3F-840D-162519694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979"/>
          <a:stretch/>
        </p:blipFill>
        <p:spPr>
          <a:xfrm>
            <a:off x="261832" y="1662772"/>
            <a:ext cx="1970959" cy="1471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3485A7-7A20-4226-8531-4F56999235E7}"/>
              </a:ext>
            </a:extLst>
          </p:cNvPr>
          <p:cNvSpPr txBox="1"/>
          <p:nvPr/>
        </p:nvSpPr>
        <p:spPr>
          <a:xfrm>
            <a:off x="196436" y="3181253"/>
            <a:ext cx="309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i="0" u="none" strike="noStrike" baseline="0" dirty="0"/>
              <a:t>Vascular network structure of endothelial cells cultured on a soft substrate depends on stiffness (Reinhart-King lab)</a:t>
            </a:r>
            <a:endParaRPr lang="en-US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FC37C4B-E2E8-4AC6-958E-F2657920B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622123"/>
            <a:ext cx="1554733" cy="15515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52C0A7-6DC8-41C5-BFB0-11F10568AE58}"/>
              </a:ext>
            </a:extLst>
          </p:cNvPr>
          <p:cNvSpPr txBox="1"/>
          <p:nvPr/>
        </p:nvSpPr>
        <p:spPr>
          <a:xfrm>
            <a:off x="2709890" y="3144177"/>
            <a:ext cx="26465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Body"/>
                <a:cs typeface="Times New Roman" panose="02020603050405020304" pitchFamily="18" charset="0"/>
              </a:rPr>
              <a:t>Model simulations of cellular force dipoles interacting through substrate deformations leads to chains and loops of cells.  (with </a:t>
            </a:r>
            <a:r>
              <a:rPr lang="en-US" sz="1400" dirty="0" err="1">
                <a:latin typeface="Calibri Body"/>
                <a:cs typeface="Times New Roman" panose="02020603050405020304" pitchFamily="18" charset="0"/>
              </a:rPr>
              <a:t>Gopinathan</a:t>
            </a:r>
            <a:r>
              <a:rPr lang="en-US" sz="1400" dirty="0">
                <a:latin typeface="Calibri Body"/>
                <a:cs typeface="Times New Roman" panose="02020603050405020304" pitchFamily="18" charset="0"/>
              </a:rPr>
              <a:t> lab)</a:t>
            </a:r>
          </a:p>
        </p:txBody>
      </p:sp>
      <p:pic>
        <p:nvPicPr>
          <p:cNvPr id="37" name="Content Placeholder 3">
            <a:extLst>
              <a:ext uri="{FF2B5EF4-FFF2-40B4-BE49-F238E27FC236}">
                <a16:creationId xmlns:a16="http://schemas.microsoft.com/office/drawing/2014/main" id="{BB6328C0-626A-4EF2-83BB-15053944EAD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/>
          <a:srcRect t="3892"/>
          <a:stretch/>
        </p:blipFill>
        <p:spPr>
          <a:xfrm>
            <a:off x="5791200" y="3723739"/>
            <a:ext cx="1624071" cy="12368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32321F-A3A6-4219-B4C5-B28874EAB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611534"/>
            <a:ext cx="2499733" cy="1264328"/>
          </a:xfrm>
          <a:prstGeom prst="rect">
            <a:avLst/>
          </a:prstGeom>
        </p:spPr>
      </p:pic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FDF1F346-319A-48A8-9BA7-1BF7AEDBE7AA}"/>
              </a:ext>
            </a:extLst>
          </p:cNvPr>
          <p:cNvSpPr txBox="1">
            <a:spLocks/>
          </p:cNvSpPr>
          <p:nvPr/>
        </p:nvSpPr>
        <p:spPr>
          <a:xfrm>
            <a:off x="5751467" y="974433"/>
            <a:ext cx="5148368" cy="109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304" indent="-342304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1655" indent="-285255" algn="l" defTabSz="9128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00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405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811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210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606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012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411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/>
              <a:t>Modeling cell motility </a:t>
            </a:r>
            <a:br>
              <a:rPr lang="en-US" sz="1800" dirty="0"/>
            </a:br>
            <a:r>
              <a:rPr lang="en-US" sz="1800" dirty="0"/>
              <a:t>near interfaces (</a:t>
            </a:r>
            <a:r>
              <a:rPr lang="en-US" sz="1800" dirty="0" err="1"/>
              <a:t>Subhaya</a:t>
            </a:r>
            <a:r>
              <a:rPr lang="en-US" sz="1800" dirty="0"/>
              <a:t> Bose)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C87832-DB3D-4B38-B6C6-08EB6B5BEC86}"/>
              </a:ext>
            </a:extLst>
          </p:cNvPr>
          <p:cNvSpPr txBox="1"/>
          <p:nvPr/>
        </p:nvSpPr>
        <p:spPr>
          <a:xfrm>
            <a:off x="5726130" y="2870087"/>
            <a:ext cx="3096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Cells align parallel or perpendicular to the interface between stiff and soft substrates (Dembo lab)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6E2B7-4FC2-4C2F-916C-BA5C2796B631}"/>
              </a:ext>
            </a:extLst>
          </p:cNvPr>
          <p:cNvSpPr txBox="1"/>
          <p:nvPr/>
        </p:nvSpPr>
        <p:spPr>
          <a:xfrm>
            <a:off x="7559163" y="3536718"/>
            <a:ext cx="1464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 motile cell dipoles align parallel to top and bottom boundaries because of elastic torques exerted at interface</a:t>
            </a:r>
          </a:p>
        </p:txBody>
      </p:sp>
      <p:sp>
        <p:nvSpPr>
          <p:cNvPr id="47" name="Text Placeholder 16">
            <a:extLst>
              <a:ext uri="{FF2B5EF4-FFF2-40B4-BE49-F238E27FC236}">
                <a16:creationId xmlns:a16="http://schemas.microsoft.com/office/drawing/2014/main" id="{15E7ABAA-D05B-4883-B16E-E83D865A51E1}"/>
              </a:ext>
            </a:extLst>
          </p:cNvPr>
          <p:cNvSpPr txBox="1">
            <a:spLocks/>
          </p:cNvSpPr>
          <p:nvPr/>
        </p:nvSpPr>
        <p:spPr>
          <a:xfrm>
            <a:off x="317584" y="4695718"/>
            <a:ext cx="5148368" cy="109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304" indent="-342304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741655" indent="-285255" algn="l" defTabSz="9128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000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405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3811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210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606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012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411" indent="-228203" algn="l" defTabSz="91280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/>
              <a:t>Modeling mechanical force transmission in the cytoskeleton (Abhinav Kumar)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595F38E-7F52-4C43-9BAC-00869A32CEF7}"/>
              </a:ext>
            </a:extLst>
          </p:cNvPr>
          <p:cNvSpPr txBox="1"/>
          <p:nvPr/>
        </p:nvSpPr>
        <p:spPr>
          <a:xfrm>
            <a:off x="5714310" y="4988038"/>
            <a:ext cx="1923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(with Gopinath lab)</a:t>
            </a:r>
          </a:p>
        </p:txBody>
      </p:sp>
      <p:pic>
        <p:nvPicPr>
          <p:cNvPr id="50" name="Google Shape;110;p16">
            <a:extLst>
              <a:ext uri="{FF2B5EF4-FFF2-40B4-BE49-F238E27FC236}">
                <a16:creationId xmlns:a16="http://schemas.microsoft.com/office/drawing/2014/main" id="{4FE90F19-D4A3-4976-B7FA-CA317FD119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4160" t="12516" r="9216" b="12589"/>
          <a:stretch/>
        </p:blipFill>
        <p:spPr>
          <a:xfrm>
            <a:off x="3777270" y="5227557"/>
            <a:ext cx="1413855" cy="144169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CA924C2-2B98-4618-B48C-52E2A13616A7}"/>
              </a:ext>
            </a:extLst>
          </p:cNvPr>
          <p:cNvSpPr/>
          <p:nvPr/>
        </p:nvSpPr>
        <p:spPr>
          <a:xfrm>
            <a:off x="120342" y="1000162"/>
            <a:ext cx="5289857" cy="34220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E2E50E-7F7F-4A52-87F6-3EF6FBAEE1F3}"/>
              </a:ext>
            </a:extLst>
          </p:cNvPr>
          <p:cNvSpPr/>
          <p:nvPr/>
        </p:nvSpPr>
        <p:spPr>
          <a:xfrm>
            <a:off x="5609844" y="954754"/>
            <a:ext cx="3413813" cy="4455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6" name="Google Shape;79;p14">
            <a:extLst>
              <a:ext uri="{FF2B5EF4-FFF2-40B4-BE49-F238E27FC236}">
                <a16:creationId xmlns:a16="http://schemas.microsoft.com/office/drawing/2014/main" id="{BDF05B4D-EDA1-43C0-BFC8-DBB845265B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9182" t="45632" r="41114" b="46104"/>
          <a:stretch/>
        </p:blipFill>
        <p:spPr>
          <a:xfrm>
            <a:off x="733793" y="5456833"/>
            <a:ext cx="1531225" cy="11287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5ED6C20F-6285-4EA3-A632-2BCEAD7C6693}"/>
              </a:ext>
            </a:extLst>
          </p:cNvPr>
          <p:cNvSpPr txBox="1"/>
          <p:nvPr/>
        </p:nvSpPr>
        <p:spPr>
          <a:xfrm>
            <a:off x="2314908" y="5539413"/>
            <a:ext cx="8441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Force dipole in a fiber (spring) network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3969F9-94E4-4269-A9C7-A41EE1F6B83A}"/>
              </a:ext>
            </a:extLst>
          </p:cNvPr>
          <p:cNvSpPr txBox="1"/>
          <p:nvPr/>
        </p:nvSpPr>
        <p:spPr>
          <a:xfrm>
            <a:off x="5805656" y="5594002"/>
            <a:ext cx="26190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Elastic interactions between dipoles modeling myosin motors through the fiber network modeling the cytoskeleton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C4F1439-E7DD-42C7-96B5-748DFA22D119}"/>
              </a:ext>
            </a:extLst>
          </p:cNvPr>
          <p:cNvCxnSpPr>
            <a:cxnSpLocks/>
          </p:cNvCxnSpPr>
          <p:nvPr/>
        </p:nvCxnSpPr>
        <p:spPr>
          <a:xfrm>
            <a:off x="5166092" y="6033881"/>
            <a:ext cx="562690" cy="12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434068"/>
      </p:ext>
    </p:extLst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8E040-2D31-428E-9AE9-84B72E7F74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16701"/>
            <a:ext cx="4295039" cy="331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BF81D-4C16-4483-84D8-BA243CB637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50828"/>
            <a:ext cx="1283399" cy="257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B4DD5-CED1-4578-A409-F8C5A25E63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51" y="3717324"/>
            <a:ext cx="1411605" cy="289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D44C7-BED8-4F5E-A74F-4365D4C853C0}"/>
              </a:ext>
            </a:extLst>
          </p:cNvPr>
          <p:cNvSpPr txBox="1"/>
          <p:nvPr/>
        </p:nvSpPr>
        <p:spPr>
          <a:xfrm>
            <a:off x="894437" y="2492609"/>
            <a:ext cx="613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linear and isotropic elastic medium, displacement is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C596C-A235-4DEF-926D-88CE854B4FFE}"/>
              </a:ext>
            </a:extLst>
          </p:cNvPr>
          <p:cNvSpPr txBox="1"/>
          <p:nvPr/>
        </p:nvSpPr>
        <p:spPr>
          <a:xfrm>
            <a:off x="685800" y="1894711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 balance:                                           “+”   “constitutive relations” </a:t>
            </a:r>
            <a:br>
              <a:rPr lang="en-US" dirty="0"/>
            </a:br>
            <a:r>
              <a:rPr lang="en-US" dirty="0"/>
              <a:t>(e.g. stress proportional to strain in linear response)  “+” boundary conditions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3595D-4F07-4931-B9F2-B20BE60CAF06}"/>
              </a:ext>
            </a:extLst>
          </p:cNvPr>
          <p:cNvSpPr txBox="1"/>
          <p:nvPr/>
        </p:nvSpPr>
        <p:spPr>
          <a:xfrm>
            <a:off x="882091" y="3414889"/>
            <a:ext cx="4052960" cy="64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Force density exerted by a distribution of force dipoles (model for cell forces)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098C6B-0E28-4C42-A570-54AB87A601D1}"/>
              </a:ext>
            </a:extLst>
          </p:cNvPr>
          <p:cNvSpPr/>
          <p:nvPr/>
        </p:nvSpPr>
        <p:spPr>
          <a:xfrm>
            <a:off x="381001" y="1399077"/>
            <a:ext cx="8458200" cy="27122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321952-7FCF-48B7-AB35-6F9F5B211F03}"/>
              </a:ext>
            </a:extLst>
          </p:cNvPr>
          <p:cNvSpPr/>
          <p:nvPr/>
        </p:nvSpPr>
        <p:spPr>
          <a:xfrm>
            <a:off x="381001" y="4321727"/>
            <a:ext cx="8415752" cy="23799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1EE466-8B2B-49A3-BFA3-A8790A9E1D83}"/>
              </a:ext>
            </a:extLst>
          </p:cNvPr>
          <p:cNvSpPr txBox="1"/>
          <p:nvPr/>
        </p:nvSpPr>
        <p:spPr>
          <a:xfrm>
            <a:off x="6096000" y="1419198"/>
            <a:ext cx="41992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Theory of Elasticity, Landau &amp; </a:t>
            </a:r>
            <a:r>
              <a:rPr lang="en-US" sz="1350" dirty="0" err="1"/>
              <a:t>Lifshitz</a:t>
            </a:r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A22A1-933A-40A2-A156-FC19DE3CB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6352" y="4894086"/>
            <a:ext cx="1042330" cy="1458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E72CB-3D85-430E-A66E-147DCEC12B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5081514"/>
            <a:ext cx="2753370" cy="10746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FC1F7-0827-44EA-BB66-4DA422A6C001}"/>
              </a:ext>
            </a:extLst>
          </p:cNvPr>
          <p:cNvSpPr txBox="1"/>
          <p:nvPr/>
        </p:nvSpPr>
        <p:spPr>
          <a:xfrm>
            <a:off x="5603047" y="4807478"/>
            <a:ext cx="18326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Cells on fibrous matrix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25778-7BA0-4C7F-B28A-614B2EDD7E01}"/>
              </a:ext>
            </a:extLst>
          </p:cNvPr>
          <p:cNvSpPr txBox="1"/>
          <p:nvPr/>
        </p:nvSpPr>
        <p:spPr>
          <a:xfrm>
            <a:off x="520814" y="234552"/>
            <a:ext cx="9321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Theory methods: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Continuum Mechanics</a:t>
            </a:r>
            <a:endParaRPr lang="en-US" sz="2800" dirty="0"/>
          </a:p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91116-50D8-43B2-BFB2-51E3E113E375}"/>
              </a:ext>
            </a:extLst>
          </p:cNvPr>
          <p:cNvSpPr txBox="1"/>
          <p:nvPr/>
        </p:nvSpPr>
        <p:spPr>
          <a:xfrm>
            <a:off x="946752" y="4787251"/>
            <a:ext cx="323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Minidipoles</a:t>
            </a:r>
            <a:r>
              <a:rPr lang="en-US" dirty="0"/>
              <a:t>” within a cell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4279C-0DA6-49DB-A814-3160AADD46F9}"/>
              </a:ext>
            </a:extLst>
          </p:cNvPr>
          <p:cNvSpPr txBox="1"/>
          <p:nvPr/>
        </p:nvSpPr>
        <p:spPr>
          <a:xfrm>
            <a:off x="471560" y="4417919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cells and intracellular motors organize themselves through elastic interactions?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13899-F85B-4413-871F-6C9365B85602}"/>
              </a:ext>
            </a:extLst>
          </p:cNvPr>
          <p:cNvSpPr txBox="1"/>
          <p:nvPr/>
        </p:nvSpPr>
        <p:spPr>
          <a:xfrm>
            <a:off x="838199" y="6275867"/>
            <a:ext cx="646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medium: discrete, nonlinear, viscoelastic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532D2-71EA-48CB-A06C-2C27B28443EF}"/>
              </a:ext>
            </a:extLst>
          </p:cNvPr>
          <p:cNvSpPr txBox="1"/>
          <p:nvPr/>
        </p:nvSpPr>
        <p:spPr>
          <a:xfrm>
            <a:off x="646817" y="1399077"/>
            <a:ext cx="469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Elasticity theory in a nutshell: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72C12-0573-488C-8BE8-32F3A4C273D7}"/>
              </a:ext>
            </a:extLst>
          </p:cNvPr>
          <p:cNvSpPr txBox="1"/>
          <p:nvPr/>
        </p:nvSpPr>
        <p:spPr>
          <a:xfrm>
            <a:off x="6257312" y="270688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should remind you of Poisson’s equation from Electrostatics!</a:t>
            </a:r>
          </a:p>
        </p:txBody>
      </p:sp>
    </p:spTree>
    <p:extLst>
      <p:ext uri="{BB962C8B-B14F-4D97-AF65-F5344CB8AC3E}">
        <p14:creationId xmlns:p14="http://schemas.microsoft.com/office/powerpoint/2010/main" val="3501896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B06A7-4318-40B6-8B17-485C03D3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erson standing in front of a body of water&#10;&#10;Description automatically generated">
            <a:extLst>
              <a:ext uri="{FF2B5EF4-FFF2-40B4-BE49-F238E27FC236}">
                <a16:creationId xmlns:a16="http://schemas.microsoft.com/office/drawing/2014/main" id="{6A4A689D-1588-49A8-BFB0-C0B07881D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46" y="5900640"/>
            <a:ext cx="769954" cy="912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91BEAE-5DA8-427C-8ECE-EA2E55DDD5C8}"/>
              </a:ext>
            </a:extLst>
          </p:cNvPr>
          <p:cNvSpPr/>
          <p:nvPr/>
        </p:nvSpPr>
        <p:spPr>
          <a:xfrm>
            <a:off x="381000" y="20821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Tissue Morphogenesis-inspired mechanochemical wrinkling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97D30-4403-4012-9A2F-11567EC3CDB7}"/>
              </a:ext>
            </a:extLst>
          </p:cNvPr>
          <p:cNvSpPr txBox="1"/>
          <p:nvPr/>
        </p:nvSpPr>
        <p:spPr>
          <a:xfrm>
            <a:off x="6324600" y="5726808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finite element simulations by Andrei </a:t>
            </a:r>
            <a:r>
              <a:rPr lang="en-US" dirty="0" err="1"/>
              <a:t>Zakharov</a:t>
            </a:r>
            <a:r>
              <a:rPr lang="en-US" dirty="0"/>
              <a:t>, postdoc UC Merced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92752-B8BC-48DB-9E69-C5585DDF82F1}"/>
              </a:ext>
            </a:extLst>
          </p:cNvPr>
          <p:cNvSpPr txBox="1"/>
          <p:nvPr/>
        </p:nvSpPr>
        <p:spPr>
          <a:xfrm>
            <a:off x="247986" y="977657"/>
            <a:ext cx="935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Chemicals can activate cell forces + thin sheets deform easily when compressed (buckling)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6ABF0E-5601-4B82-B714-D7C57504A066}"/>
              </a:ext>
            </a:extLst>
          </p:cNvPr>
          <p:cNvSpPr/>
          <p:nvPr/>
        </p:nvSpPr>
        <p:spPr>
          <a:xfrm>
            <a:off x="510802" y="1534534"/>
            <a:ext cx="4215202" cy="5115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4B0A80-12CF-424C-BB94-50DA0622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03" y="4793067"/>
            <a:ext cx="4003623" cy="1717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62D84D-C1B8-455A-AF4E-EB60CF73E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93" y="4048645"/>
            <a:ext cx="2795340" cy="8810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155B8C5-0F71-42D8-8AC0-B8455636B93A}"/>
              </a:ext>
            </a:extLst>
          </p:cNvPr>
          <p:cNvGrpSpPr/>
          <p:nvPr/>
        </p:nvGrpSpPr>
        <p:grpSpPr>
          <a:xfrm>
            <a:off x="4726004" y="1121847"/>
            <a:ext cx="4718797" cy="4573151"/>
            <a:chOff x="5034803" y="1006325"/>
            <a:chExt cx="4718797" cy="4573151"/>
          </a:xfrm>
        </p:grpSpPr>
        <p:pic>
          <p:nvPicPr>
            <p:cNvPr id="17" name="Picture 16" descr="Chart, bubble chart&#10;&#10;Description automatically generated">
              <a:extLst>
                <a:ext uri="{FF2B5EF4-FFF2-40B4-BE49-F238E27FC236}">
                  <a16:creationId xmlns:a16="http://schemas.microsoft.com/office/drawing/2014/main" id="{59E9EC7C-2FD9-42EE-BE64-AA0061904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415" y="1580953"/>
              <a:ext cx="3607065" cy="377313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57BA5D-7A5B-45D4-A1B2-7F3E4015D169}"/>
                </a:ext>
              </a:extLst>
            </p:cNvPr>
            <p:cNvSpPr txBox="1"/>
            <p:nvPr/>
          </p:nvSpPr>
          <p:spPr>
            <a:xfrm>
              <a:off x="5139523" y="1211621"/>
              <a:ext cx="4503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“Spots” vs. “Ridges” on a spherical shell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D35530-B2B4-459F-99AE-ACC7CB2231E1}"/>
                </a:ext>
              </a:extLst>
            </p:cNvPr>
            <p:cNvSpPr txBox="1"/>
            <p:nvPr/>
          </p:nvSpPr>
          <p:spPr>
            <a:xfrm>
              <a:off x="5711023" y="5210144"/>
              <a:ext cx="4042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Chemical “Actuation” Threshold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C234B8-8F1B-4ECC-BA07-DD8450F12D15}"/>
                </a:ext>
              </a:extLst>
            </p:cNvPr>
            <p:cNvSpPr txBox="1"/>
            <p:nvPr/>
          </p:nvSpPr>
          <p:spPr>
            <a:xfrm rot="16200000">
              <a:off x="3695469" y="2345659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Shell thickness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D53305C-71B6-415E-A091-B8306CF77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12" y="1696475"/>
            <a:ext cx="3830788" cy="21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EB658D-346C-46DF-B9B7-577341C85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927665"/>
            <a:ext cx="8382000" cy="35814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“Soft”:  easily deformable/excitable (by thermal energy ~ </a:t>
            </a:r>
            <a:r>
              <a:rPr lang="en-US" sz="2000" dirty="0" err="1">
                <a:solidFill>
                  <a:schemeClr val="tx1"/>
                </a:solidFill>
              </a:rPr>
              <a:t>k</a:t>
            </a:r>
            <a:r>
              <a:rPr lang="en-US" sz="2000" baseline="-25000" dirty="0" err="1">
                <a:solidFill>
                  <a:schemeClr val="tx1"/>
                </a:solidFill>
              </a:rPr>
              <a:t>B</a:t>
            </a:r>
            <a:r>
              <a:rPr lang="en-US" sz="2000" dirty="0" err="1">
                <a:solidFill>
                  <a:schemeClr val="tx1"/>
                </a:solidFill>
              </a:rPr>
              <a:t>T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Amorphous with ``large’’ scale structure  (10 nm –</a:t>
            </a:r>
            <a:r>
              <a:rPr lang="el-GR" sz="2000" dirty="0">
                <a:solidFill>
                  <a:schemeClr val="tx1"/>
                </a:solidFill>
              </a:rPr>
              <a:t>μ</a:t>
            </a:r>
            <a:r>
              <a:rPr lang="en-US" sz="2000" dirty="0">
                <a:solidFill>
                  <a:schemeClr val="tx1"/>
                </a:solidFill>
              </a:rPr>
              <a:t>m)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(contrast with crystal lattice or molecular liquid)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Entropy ~ Interactions -&gt; multitude of phases, self-assembled structures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Thermal &gt;&gt; Quantum fluctuations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 numbers, elastic modulus:   </a:t>
            </a:r>
          </a:p>
          <a:p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id="{95CDF97C-7499-4CE9-AA79-6C65E384B3E1}"/>
              </a:ext>
            </a:extLst>
          </p:cNvPr>
          <p:cNvSpPr txBox="1"/>
          <p:nvPr/>
        </p:nvSpPr>
        <p:spPr>
          <a:xfrm>
            <a:off x="328933" y="171143"/>
            <a:ext cx="810805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3562831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sz="700" dirty="0"/>
          </a:p>
          <a:p>
            <a:pPr marL="25179"/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Soft condensed matter and biological physics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83655-7D62-49D8-BA4F-104D3FEED0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19" y="2407577"/>
            <a:ext cx="744140" cy="198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C7D2DC-AAEA-4B95-96EF-EAAE8637CFC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16" y="3078710"/>
            <a:ext cx="3167634" cy="391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B58AC-6E49-41A8-BA28-707A5650CC92}"/>
              </a:ext>
            </a:extLst>
          </p:cNvPr>
          <p:cNvSpPr txBox="1"/>
          <p:nvPr/>
        </p:nvSpPr>
        <p:spPr>
          <a:xfrm>
            <a:off x="457200" y="5550034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Biology:</a:t>
            </a:r>
            <a:br>
              <a:rPr lang="en-US" sz="2400" dirty="0"/>
            </a:br>
            <a:r>
              <a:rPr lang="en-US" sz="2400" dirty="0"/>
              <a:t>Stiffness of a cell:  	            </a:t>
            </a:r>
            <a:r>
              <a:rPr lang="en-US" dirty="0"/>
              <a:t>(</a:t>
            </a:r>
            <a:r>
              <a:rPr lang="en-US" dirty="0" err="1"/>
              <a:t>Kollmansberger</a:t>
            </a:r>
            <a:r>
              <a:rPr lang="en-US" dirty="0"/>
              <a:t> &amp; Fabry, 2011)</a:t>
            </a:r>
          </a:p>
          <a:p>
            <a:r>
              <a:rPr lang="en-US" dirty="0"/>
              <a:t>	Life requires flexibility: assembly, disassembly - weak interactions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EA0F54-DEF3-488D-89A9-15D311E179F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073779"/>
            <a:ext cx="993524" cy="178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554FD3-89A5-41D5-BF6A-BA1208484E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70" y="3709148"/>
            <a:ext cx="2028660" cy="1541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B06A06-512A-4311-8309-415586E3C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31" y="4112139"/>
            <a:ext cx="1571844" cy="117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13E2A-D502-4D32-9C8B-521733F13A4C}"/>
              </a:ext>
            </a:extLst>
          </p:cNvPr>
          <p:cNvSpPr txBox="1"/>
          <p:nvPr/>
        </p:nvSpPr>
        <p:spPr>
          <a:xfrm>
            <a:off x="914400" y="5311468"/>
            <a:ext cx="242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Polymer network (Gel)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4B3529-95D0-4FC0-9AB8-AEA31D45B0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r="56291"/>
          <a:stretch/>
        </p:blipFill>
        <p:spPr>
          <a:xfrm>
            <a:off x="6538125" y="3630768"/>
            <a:ext cx="1600200" cy="16224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371D91-DADE-4262-A102-1C5E6440339F}"/>
              </a:ext>
            </a:extLst>
          </p:cNvPr>
          <p:cNvSpPr txBox="1"/>
          <p:nvPr/>
        </p:nvSpPr>
        <p:spPr>
          <a:xfrm>
            <a:off x="6416187" y="5283878"/>
            <a:ext cx="242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Bacterial swarming in fluid (active matter)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4DEFEE-F7A4-47A8-B483-34816DE5B943}"/>
              </a:ext>
            </a:extLst>
          </p:cNvPr>
          <p:cNvSpPr txBox="1"/>
          <p:nvPr/>
        </p:nvSpPr>
        <p:spPr>
          <a:xfrm>
            <a:off x="3687796" y="5232290"/>
            <a:ext cx="337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crystal phases</a:t>
            </a:r>
          </a:p>
        </p:txBody>
      </p:sp>
    </p:spTree>
    <p:extLst>
      <p:ext uri="{BB962C8B-B14F-4D97-AF65-F5344CB8AC3E}">
        <p14:creationId xmlns:p14="http://schemas.microsoft.com/office/powerpoint/2010/main" val="5627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1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3098C6B-0E28-4C42-A570-54AB87A601D1}"/>
              </a:ext>
            </a:extLst>
          </p:cNvPr>
          <p:cNvSpPr/>
          <p:nvPr/>
        </p:nvSpPr>
        <p:spPr>
          <a:xfrm>
            <a:off x="4639600" y="1009424"/>
            <a:ext cx="4374270" cy="25647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125778-7BA0-4C7F-B28A-614B2EDD7E01}"/>
              </a:ext>
            </a:extLst>
          </p:cNvPr>
          <p:cNvSpPr txBox="1"/>
          <p:nvPr/>
        </p:nvSpPr>
        <p:spPr>
          <a:xfrm>
            <a:off x="228600" y="191006"/>
            <a:ext cx="932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Theory methods: Hydrodynamics and statistical physics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1573D4-6988-4466-8979-3EB7F2A217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58" y="1605969"/>
            <a:ext cx="3851341" cy="2578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D1F773-52D5-4538-920C-C9F3A6C766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85" y="2370603"/>
            <a:ext cx="3729595" cy="2640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76C62A-C3C0-458E-8111-46BEE9FD85AD}"/>
              </a:ext>
            </a:extLst>
          </p:cNvPr>
          <p:cNvSpPr txBox="1"/>
          <p:nvPr/>
        </p:nvSpPr>
        <p:spPr>
          <a:xfrm>
            <a:off x="4768065" y="1164365"/>
            <a:ext cx="14876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Torque balance: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2EF9E1-D6B5-4699-AAA5-24D73B5E490C}"/>
              </a:ext>
            </a:extLst>
          </p:cNvPr>
          <p:cNvSpPr txBox="1"/>
          <p:nvPr/>
        </p:nvSpPr>
        <p:spPr>
          <a:xfrm>
            <a:off x="4768064" y="1996785"/>
            <a:ext cx="14876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Force balance:</a:t>
            </a:r>
          </a:p>
        </p:txBody>
      </p:sp>
      <p:pic>
        <p:nvPicPr>
          <p:cNvPr id="9" name="pnas.1609572113.sm01">
            <a:hlinkClick r:id="" action="ppaction://media"/>
            <a:extLst>
              <a:ext uri="{FF2B5EF4-FFF2-40B4-BE49-F238E27FC236}">
                <a16:creationId xmlns:a16="http://schemas.microsoft.com/office/drawing/2014/main" id="{1BB1CCBD-9497-4624-BDA2-F41772840D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42" y="1075011"/>
            <a:ext cx="4559122" cy="2564731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AE0BBF46-E1E1-4A45-B43D-22B5206CDAE3}"/>
              </a:ext>
            </a:extLst>
          </p:cNvPr>
          <p:cNvSpPr txBox="1"/>
          <p:nvPr/>
        </p:nvSpPr>
        <p:spPr>
          <a:xfrm>
            <a:off x="4595117" y="2782838"/>
            <a:ext cx="547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Tsai </a:t>
            </a:r>
            <a:r>
              <a:rPr lang="en-US" sz="1600" i="1" dirty="0"/>
              <a:t>et al., PRL</a:t>
            </a:r>
            <a:r>
              <a:rPr lang="en-US" sz="1600" dirty="0"/>
              <a:t> ’05, </a:t>
            </a:r>
            <a:r>
              <a:rPr lang="en-US" sz="1600" dirty="0" err="1"/>
              <a:t>Fürthauer</a:t>
            </a:r>
            <a:r>
              <a:rPr lang="en-US" sz="1600" dirty="0"/>
              <a:t> et al., EPJE  ’12, </a:t>
            </a:r>
            <a:r>
              <a:rPr lang="en-US" sz="1600" dirty="0" err="1"/>
              <a:t>etc</a:t>
            </a:r>
            <a:r>
              <a:rPr lang="en-US" sz="1600" dirty="0"/>
              <a:t>….</a:t>
            </a:r>
            <a:br>
              <a:rPr lang="en-US" sz="1600" dirty="0"/>
            </a:br>
            <a:r>
              <a:rPr lang="en-US" sz="1600" dirty="0"/>
              <a:t>Van </a:t>
            </a:r>
            <a:r>
              <a:rPr lang="en-US" sz="1600" dirty="0" err="1"/>
              <a:t>Zuiden</a:t>
            </a:r>
            <a:r>
              <a:rPr lang="en-US" sz="1600" dirty="0"/>
              <a:t> et al. PNAS ‘16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88E8A1-FC6D-4AD0-89E0-9908D033D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3955834"/>
            <a:ext cx="2973512" cy="1815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C92A9-757A-4DD0-8098-A2F9AC573261}"/>
              </a:ext>
            </a:extLst>
          </p:cNvPr>
          <p:cNvSpPr txBox="1"/>
          <p:nvPr/>
        </p:nvSpPr>
        <p:spPr>
          <a:xfrm>
            <a:off x="507258" y="5741275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Steady state edge flows result from theory</a:t>
            </a:r>
          </a:p>
          <a:p>
            <a:pPr marL="342900" indent="-342900">
              <a:buAutoNum type="arabicPeriod"/>
            </a:pPr>
            <a:r>
              <a:rPr lang="en-US" dirty="0"/>
              <a:t>We found an analogy with topological insulators (see Dasbiswas et al., PNAS ‘18)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885FC-3446-4942-8302-E8653AA90E7A}"/>
              </a:ext>
            </a:extLst>
          </p:cNvPr>
          <p:cNvSpPr txBox="1"/>
          <p:nvPr/>
        </p:nvSpPr>
        <p:spPr>
          <a:xfrm>
            <a:off x="6268220" y="1009424"/>
            <a:ext cx="20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Chiral active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68C48-C830-4527-A276-09758C881342}"/>
              </a:ext>
            </a:extLst>
          </p:cNvPr>
          <p:cNvSpPr txBox="1"/>
          <p:nvPr/>
        </p:nvSpPr>
        <p:spPr>
          <a:xfrm>
            <a:off x="5292659" y="3889697"/>
            <a:ext cx="3851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principles:</a:t>
            </a:r>
          </a:p>
          <a:p>
            <a:r>
              <a:rPr lang="en-US" dirty="0"/>
              <a:t>Symmetry, conservation, order</a:t>
            </a:r>
          </a:p>
          <a:p>
            <a:r>
              <a:rPr lang="en-US" dirty="0"/>
              <a:t>(</a:t>
            </a:r>
            <a:r>
              <a:rPr lang="en-US" sz="1400" dirty="0"/>
              <a:t>See </a:t>
            </a:r>
            <a:r>
              <a:rPr lang="en-US" sz="1400" dirty="0" err="1"/>
              <a:t>Chaikin</a:t>
            </a:r>
            <a:r>
              <a:rPr lang="en-US" sz="1400" dirty="0"/>
              <a:t> and </a:t>
            </a:r>
            <a:r>
              <a:rPr lang="en-US" sz="1400" dirty="0" err="1"/>
              <a:t>Lubensky</a:t>
            </a:r>
            <a:r>
              <a:rPr lang="en-US" sz="1400" dirty="0"/>
              <a:t>, Principles of Condensed Matter Physics</a:t>
            </a:r>
            <a:r>
              <a:rPr lang="en-US" dirty="0"/>
              <a:t>)</a:t>
            </a:r>
          </a:p>
          <a:p>
            <a:r>
              <a:rPr lang="en-US" dirty="0"/>
              <a:t>Example, Toner-Tu eq. for flocking:</a:t>
            </a:r>
            <a:br>
              <a:rPr lang="en-US" dirty="0"/>
            </a:br>
            <a:br>
              <a:rPr lang="en-US" dirty="0"/>
            </a:b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(See Rev. Mod. Phys. ‘13 by Marchetti et al.)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38BA2-601C-4D09-9027-D47839AB41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3419" y="5352332"/>
            <a:ext cx="3270617" cy="6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A4AF-9719-438E-B2B5-426913898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412C8-02D7-4AC9-AF35-7BD81008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tactoid_with_polarization">
            <a:hlinkClick r:id="" action="ppaction://media"/>
            <a:extLst>
              <a:ext uri="{FF2B5EF4-FFF2-40B4-BE49-F238E27FC236}">
                <a16:creationId xmlns:a16="http://schemas.microsoft.com/office/drawing/2014/main" id="{64C34584-04D5-41AD-9919-CCCAE9F17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049" y="1428750"/>
            <a:ext cx="8871902" cy="3881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177EF-1754-46DE-A45A-EAB8E71F0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525" y="5538806"/>
            <a:ext cx="811349" cy="962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A927BC-2AB6-48D2-879E-A15BA5209643}"/>
              </a:ext>
            </a:extLst>
          </p:cNvPr>
          <p:cNvSpPr txBox="1"/>
          <p:nvPr/>
        </p:nvSpPr>
        <p:spPr>
          <a:xfrm>
            <a:off x="139148" y="100621"/>
            <a:ext cx="8865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Active droplets show patterns and shape changes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(recall dividing droplet “artificial cell” experiment)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E581E-9020-4AAA-8C78-7F27A0B79814}"/>
              </a:ext>
            </a:extLst>
          </p:cNvPr>
          <p:cNvSpPr txBox="1"/>
          <p:nvPr/>
        </p:nvSpPr>
        <p:spPr>
          <a:xfrm>
            <a:off x="1600200" y="5867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numeric simulations by Fabian Jan </a:t>
            </a:r>
            <a:r>
              <a:rPr lang="en-US" dirty="0" err="1"/>
              <a:t>Schwarzendahl</a:t>
            </a:r>
            <a:r>
              <a:rPr lang="en-US" dirty="0"/>
              <a:t> (postdoc, UC Merced)</a:t>
            </a:r>
          </a:p>
        </p:txBody>
      </p:sp>
    </p:spTree>
    <p:extLst>
      <p:ext uri="{BB962C8B-B14F-4D97-AF65-F5344CB8AC3E}">
        <p14:creationId xmlns:p14="http://schemas.microsoft.com/office/powerpoint/2010/main" val="28388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625D2-C434-4A04-AF25-D7D59B65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07EA3-69F7-4F54-8A6C-EF05FDB0B7E9}"/>
              </a:ext>
            </a:extLst>
          </p:cNvPr>
          <p:cNvSpPr txBox="1"/>
          <p:nvPr/>
        </p:nvSpPr>
        <p:spPr>
          <a:xfrm>
            <a:off x="520814" y="234552"/>
            <a:ext cx="932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Close collaboration with experiments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0CD2D-E9D7-446D-95AD-243A8221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5575"/>
            <a:ext cx="2476500" cy="2419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C9F7BF-F6A1-4FD3-B115-EB6866DDB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2" y="4756482"/>
            <a:ext cx="5272088" cy="1665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52B64-A3F8-44A3-929C-E349025D1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766" y="2229901"/>
            <a:ext cx="2365223" cy="180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839229-0542-6145-A40D-57579CEC0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996" y="3783879"/>
            <a:ext cx="2946751" cy="1853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DA5DA-3397-BE44-97D6-128826EAA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063" y="988806"/>
            <a:ext cx="2248868" cy="2680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E2D65-D2D2-4F22-9242-40835DEBA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426" y="1076537"/>
            <a:ext cx="1676400" cy="1153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E4A024-0DE5-48F1-87B3-E27540B7C108}"/>
              </a:ext>
            </a:extLst>
          </p:cNvPr>
          <p:cNvSpPr/>
          <p:nvPr/>
        </p:nvSpPr>
        <p:spPr>
          <a:xfrm>
            <a:off x="76201" y="1076537"/>
            <a:ext cx="5487996" cy="5644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D4FF5-F862-462E-A15C-9524401F2494}"/>
              </a:ext>
            </a:extLst>
          </p:cNvPr>
          <p:cNvSpPr txBox="1"/>
          <p:nvPr/>
        </p:nvSpPr>
        <p:spPr>
          <a:xfrm>
            <a:off x="3232426" y="6075166"/>
            <a:ext cx="4076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Madhuvanthi</a:t>
            </a:r>
            <a:r>
              <a:rPr lang="en-US" dirty="0"/>
              <a:t> </a:t>
            </a:r>
            <a:r>
              <a:rPr lang="en-US" dirty="0" err="1"/>
              <a:t>Athani</a:t>
            </a:r>
            <a:br>
              <a:rPr lang="en-US" dirty="0"/>
            </a:br>
            <a:r>
              <a:rPr lang="en-US" dirty="0"/>
              <a:t> (spring 2019 rotation)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6E94B-DC79-4ADE-B0C7-534D60F9CFCC}"/>
              </a:ext>
            </a:extLst>
          </p:cNvPr>
          <p:cNvSpPr txBox="1"/>
          <p:nvPr/>
        </p:nvSpPr>
        <p:spPr>
          <a:xfrm>
            <a:off x="193439" y="1141044"/>
            <a:ext cx="300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Statistics of bending filaments (with Jing Xu lab)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A59CCC-EC49-484F-84E0-6C31EA19580B}"/>
              </a:ext>
            </a:extLst>
          </p:cNvPr>
          <p:cNvSpPr txBox="1"/>
          <p:nvPr/>
        </p:nvSpPr>
        <p:spPr>
          <a:xfrm>
            <a:off x="5868996" y="5600193"/>
            <a:ext cx="369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Myosin movements in the cell. Tracked by </a:t>
            </a:r>
            <a:r>
              <a:rPr lang="en-US" dirty="0" err="1"/>
              <a:t>Gargee</a:t>
            </a:r>
            <a:r>
              <a:rPr lang="en-US" dirty="0"/>
              <a:t> </a:t>
            </a:r>
            <a:r>
              <a:rPr lang="en-US" dirty="0" err="1"/>
              <a:t>Khaparde</a:t>
            </a:r>
            <a:r>
              <a:rPr lang="en-US" dirty="0"/>
              <a:t> (summer UG student)</a:t>
            </a:r>
            <a:br>
              <a:rPr lang="en-US" dirty="0"/>
            </a:br>
            <a:r>
              <a:rPr lang="en-US" dirty="0" err="1"/>
              <a:t>Bershadsky</a:t>
            </a:r>
            <a:r>
              <a:rPr lang="en-US" dirty="0"/>
              <a:t> lab (NUS Singapore)</a:t>
            </a:r>
          </a:p>
        </p:txBody>
      </p:sp>
    </p:spTree>
    <p:extLst>
      <p:ext uri="{BB962C8B-B14F-4D97-AF65-F5344CB8AC3E}">
        <p14:creationId xmlns:p14="http://schemas.microsoft.com/office/powerpoint/2010/main" val="601124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C32FD-2725-4C11-9495-15548120C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1" y="5053718"/>
            <a:ext cx="2813010" cy="859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CE413-D9DC-44D6-B1B8-4EE8A25B03C7}"/>
              </a:ext>
            </a:extLst>
          </p:cNvPr>
          <p:cNvSpPr txBox="1"/>
          <p:nvPr/>
        </p:nvSpPr>
        <p:spPr>
          <a:xfrm>
            <a:off x="4810395" y="972383"/>
            <a:ext cx="36546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Long-range interactions (screening)</a:t>
            </a:r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r>
              <a:rPr lang="en-US" dirty="0"/>
              <a:t>     “Complex systems”: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r>
              <a:rPr lang="en-US" dirty="0"/>
              <a:t>    </a:t>
            </a:r>
          </a:p>
          <a:p>
            <a:r>
              <a:rPr lang="en-US" dirty="0"/>
              <a:t>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D70A0-B64F-49E6-9210-2259DAEDDC59}"/>
              </a:ext>
            </a:extLst>
          </p:cNvPr>
          <p:cNvSpPr/>
          <p:nvPr/>
        </p:nvSpPr>
        <p:spPr>
          <a:xfrm>
            <a:off x="250860" y="-34824"/>
            <a:ext cx="88931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white"/>
                </a:solidFill>
              </a:rPr>
              <a:t>			Biological physics: </a:t>
            </a:r>
            <a:br>
              <a:rPr lang="en-US" sz="2800" dirty="0">
                <a:solidFill>
                  <a:prstClr val="white"/>
                </a:solidFill>
              </a:rPr>
            </a:br>
            <a:r>
              <a:rPr lang="en-US" sz="2800" dirty="0">
                <a:solidFill>
                  <a:prstClr val="white"/>
                </a:solidFill>
              </a:rPr>
              <a:t>Cell biology can stimulate statistical and soft matter physics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87EC1-BE6F-48BB-B1E7-A088BE797D0D}"/>
              </a:ext>
            </a:extLst>
          </p:cNvPr>
          <p:cNvSpPr/>
          <p:nvPr/>
        </p:nvSpPr>
        <p:spPr>
          <a:xfrm>
            <a:off x="288895" y="972534"/>
            <a:ext cx="4192794" cy="2654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9A7440-E1C4-4AAB-A86B-7545D33C2E06}"/>
              </a:ext>
            </a:extLst>
          </p:cNvPr>
          <p:cNvSpPr/>
          <p:nvPr/>
        </p:nvSpPr>
        <p:spPr>
          <a:xfrm>
            <a:off x="4662313" y="998688"/>
            <a:ext cx="3654609" cy="8715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F904F-5280-4C34-B936-E8FEC4D0D1C7}"/>
              </a:ext>
            </a:extLst>
          </p:cNvPr>
          <p:cNvSpPr txBox="1"/>
          <p:nvPr/>
        </p:nvSpPr>
        <p:spPr>
          <a:xfrm>
            <a:off x="-308074" y="3816950"/>
            <a:ext cx="7813245" cy="65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Geometry and Topology in flows of matter and information</a:t>
            </a:r>
            <a:br>
              <a:rPr lang="en-US" dirty="0"/>
            </a:br>
            <a:r>
              <a:rPr lang="en-US" dirty="0"/>
              <a:t>(with S. </a:t>
            </a:r>
            <a:r>
              <a:rPr lang="en-US" dirty="0" err="1"/>
              <a:t>Vaikuntanathan</a:t>
            </a:r>
            <a:r>
              <a:rPr lang="en-US" dirty="0"/>
              <a:t>, A. </a:t>
            </a:r>
            <a:r>
              <a:rPr lang="en-US" dirty="0" err="1"/>
              <a:t>Souslov</a:t>
            </a:r>
            <a:r>
              <a:rPr lang="en-US" dirty="0"/>
              <a:t>, V. Vitelli)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56AAB-AE5C-4403-B580-D3D16936B7BA}"/>
              </a:ext>
            </a:extLst>
          </p:cNvPr>
          <p:cNvSpPr txBox="1"/>
          <p:nvPr/>
        </p:nvSpPr>
        <p:spPr>
          <a:xfrm>
            <a:off x="6201265" y="4455653"/>
            <a:ext cx="545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Topological modes</a:t>
            </a:r>
            <a:br>
              <a:rPr lang="en-US" dirty="0"/>
            </a:br>
            <a:r>
              <a:rPr lang="en-US" dirty="0"/>
              <a:t> in active fluids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1EA736-3C55-4899-859D-EB5267E95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36" y="1409264"/>
            <a:ext cx="3085682" cy="2149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8EEFE5-6AB8-4D05-83AD-D7B029C4F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0940" y="1638126"/>
            <a:ext cx="2067388" cy="13567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0808AB-481E-43C7-A632-A0A398683CB2}"/>
              </a:ext>
            </a:extLst>
          </p:cNvPr>
          <p:cNvSpPr txBox="1"/>
          <p:nvPr/>
        </p:nvSpPr>
        <p:spPr>
          <a:xfrm>
            <a:off x="914701" y="926648"/>
            <a:ext cx="344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Feedback and cycles through mechanochemical couplings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64F15-5B5C-4E0F-AD66-D50782196554}"/>
              </a:ext>
            </a:extLst>
          </p:cNvPr>
          <p:cNvSpPr/>
          <p:nvPr/>
        </p:nvSpPr>
        <p:spPr>
          <a:xfrm>
            <a:off x="288894" y="3727176"/>
            <a:ext cx="8458018" cy="3035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B5962A-CE00-46CB-A3CF-623540B33E97}"/>
              </a:ext>
            </a:extLst>
          </p:cNvPr>
          <p:cNvSpPr txBox="1"/>
          <p:nvPr/>
        </p:nvSpPr>
        <p:spPr>
          <a:xfrm>
            <a:off x="4799614" y="1346989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H. Zhang , </a:t>
            </a:r>
            <a:r>
              <a:rPr lang="en-US" sz="1400" b="1" dirty="0"/>
              <a:t>KD</a:t>
            </a:r>
            <a:r>
              <a:rPr lang="en-US" sz="1400" dirty="0"/>
              <a:t>,…., D.V. </a:t>
            </a:r>
            <a:r>
              <a:rPr lang="en-US" sz="1400" dirty="0" err="1"/>
              <a:t>Talapin</a:t>
            </a:r>
            <a:r>
              <a:rPr lang="en-US" sz="1400" dirty="0"/>
              <a:t> (Nature ‘17)</a:t>
            </a:r>
          </a:p>
          <a:p>
            <a:r>
              <a:rPr lang="en-US" sz="1400" dirty="0" err="1"/>
              <a:t>N.B.Ludwig</a:t>
            </a:r>
            <a:r>
              <a:rPr lang="en-US" sz="1400" dirty="0"/>
              <a:t>,  </a:t>
            </a:r>
            <a:r>
              <a:rPr lang="en-US" sz="1400" b="1" dirty="0"/>
              <a:t>KD</a:t>
            </a:r>
            <a:r>
              <a:rPr lang="en-US" sz="1400" dirty="0"/>
              <a:t>…... (JCP ‘18.)</a:t>
            </a:r>
            <a:endParaRPr lang="en-US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B0A21-8B70-4A6D-8354-47F009BE33BD}"/>
              </a:ext>
            </a:extLst>
          </p:cNvPr>
          <p:cNvSpPr txBox="1"/>
          <p:nvPr/>
        </p:nvSpPr>
        <p:spPr>
          <a:xfrm>
            <a:off x="2204587" y="6393786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KD</a:t>
            </a:r>
            <a:r>
              <a:rPr lang="en-US" sz="1400" dirty="0"/>
              <a:t> et al</a:t>
            </a:r>
            <a:r>
              <a:rPr lang="en-US" dirty="0"/>
              <a:t>.</a:t>
            </a:r>
            <a:r>
              <a:rPr lang="en-US" sz="1400" dirty="0">
                <a:solidFill>
                  <a:prstClr val="black"/>
                </a:solidFill>
              </a:rPr>
              <a:t> PNAS 2018</a:t>
            </a:r>
            <a:r>
              <a:rPr lang="en-US" dirty="0"/>
              <a:t>;</a:t>
            </a:r>
            <a:r>
              <a:rPr lang="en-US" sz="1400" dirty="0"/>
              <a:t>  A. </a:t>
            </a:r>
            <a:r>
              <a:rPr lang="en-US" sz="1400" dirty="0" err="1"/>
              <a:t>Souslov</a:t>
            </a:r>
            <a:r>
              <a:rPr lang="en-US" sz="1400" dirty="0"/>
              <a:t>,  </a:t>
            </a:r>
            <a:r>
              <a:rPr lang="en-US" sz="1400" b="1" dirty="0"/>
              <a:t>KD</a:t>
            </a:r>
            <a:r>
              <a:rPr lang="en-US" sz="1400" dirty="0"/>
              <a:t>…...Vitelli (PRL ‘19)</a:t>
            </a:r>
            <a:endParaRPr lang="en-US" sz="1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C66329-4E1D-4E6C-8823-D8DD2F66B405}"/>
              </a:ext>
            </a:extLst>
          </p:cNvPr>
          <p:cNvSpPr txBox="1"/>
          <p:nvPr/>
        </p:nvSpPr>
        <p:spPr>
          <a:xfrm>
            <a:off x="2637054" y="3323977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KD</a:t>
            </a:r>
            <a:r>
              <a:rPr lang="en-US" sz="1400" dirty="0"/>
              <a:t> et al (</a:t>
            </a:r>
            <a:r>
              <a:rPr lang="en-US" sz="1400" dirty="0" err="1"/>
              <a:t>Biophy</a:t>
            </a:r>
            <a:r>
              <a:rPr lang="en-US" sz="1400" dirty="0"/>
              <a:t>. J. ‘18)</a:t>
            </a:r>
          </a:p>
          <a:p>
            <a:endParaRPr lang="en-US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CAECA-C9AC-4F69-AAE0-D2F305F4ABBC}"/>
              </a:ext>
            </a:extLst>
          </p:cNvPr>
          <p:cNvSpPr txBox="1"/>
          <p:nvPr/>
        </p:nvSpPr>
        <p:spPr>
          <a:xfrm>
            <a:off x="3426944" y="5068996"/>
            <a:ext cx="124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Stochastic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17C96B-6870-4830-99E9-CEC748E129C8}"/>
              </a:ext>
            </a:extLst>
          </p:cNvPr>
          <p:cNvSpPr txBox="1"/>
          <p:nvPr/>
        </p:nvSpPr>
        <p:spPr>
          <a:xfrm>
            <a:off x="3400227" y="5519948"/>
            <a:ext cx="124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FF793-6E27-434B-A041-9EA0B3B7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3249" y="6476792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26</a:t>
            </a:r>
          </a:p>
        </p:txBody>
      </p:sp>
      <p:pic>
        <p:nvPicPr>
          <p:cNvPr id="7" name="vlc-record-2019-01-16-22h55m56s-Topological waves in fluids with odd viscosity.mp4-">
            <a:hlinkClick r:id="" action="ppaction://media"/>
            <a:extLst>
              <a:ext uri="{FF2B5EF4-FFF2-40B4-BE49-F238E27FC236}">
                <a16:creationId xmlns:a16="http://schemas.microsoft.com/office/drawing/2014/main" id="{AEF99D62-E7FB-4295-9068-023208475F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414" t="6688" r="24027" b="3239"/>
          <a:stretch/>
        </p:blipFill>
        <p:spPr>
          <a:xfrm>
            <a:off x="5777877" y="4495800"/>
            <a:ext cx="2262172" cy="19912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49F371-A694-450D-B915-A1D475CC0199}"/>
              </a:ext>
            </a:extLst>
          </p:cNvPr>
          <p:cNvSpPr txBox="1"/>
          <p:nvPr/>
        </p:nvSpPr>
        <p:spPr>
          <a:xfrm>
            <a:off x="5226622" y="2362608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components</a:t>
            </a:r>
          </a:p>
          <a:p>
            <a:r>
              <a:rPr lang="en-US" dirty="0"/>
              <a:t>Strong fluctuations</a:t>
            </a:r>
          </a:p>
          <a:p>
            <a:r>
              <a:rPr lang="en-US" dirty="0"/>
              <a:t>Strong interactions</a:t>
            </a:r>
          </a:p>
          <a:p>
            <a:r>
              <a:rPr lang="en-US" dirty="0"/>
              <a:t>Emergent structures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/>
      <p:bldP spid="10" grpId="0" animBg="1"/>
      <p:bldP spid="11" grpId="0" animBg="1"/>
      <p:bldP spid="13" grpId="0"/>
      <p:bldP spid="15" grpId="0"/>
      <p:bldP spid="19" grpId="0"/>
      <p:bldP spid="20" grpId="0" animBg="1"/>
      <p:bldP spid="21" grpId="0"/>
      <p:bldP spid="22" grpId="0"/>
      <p:bldP spid="23" grpId="0"/>
      <p:bldP spid="16" grpId="0"/>
      <p:bldP spid="2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571C1-9C37-48B1-9414-78BCDEA0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8A277-AADB-428F-B70D-9DBCA2008CB2}"/>
              </a:ext>
            </a:extLst>
          </p:cNvPr>
          <p:cNvSpPr txBox="1"/>
          <p:nvPr/>
        </p:nvSpPr>
        <p:spPr>
          <a:xfrm>
            <a:off x="0" y="152400"/>
            <a:ext cx="10082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Collaborations and Acknowledgments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E8D0495-9879-4E69-B206-E2C913EDF798}"/>
              </a:ext>
            </a:extLst>
          </p:cNvPr>
          <p:cNvSpPr txBox="1">
            <a:spLocks/>
          </p:cNvSpPr>
          <p:nvPr/>
        </p:nvSpPr>
        <p:spPr>
          <a:xfrm>
            <a:off x="5181600" y="1371600"/>
            <a:ext cx="3962400" cy="4633920"/>
          </a:xfrm>
          <a:prstGeom prst="rect">
            <a:avLst/>
          </a:prstGeom>
        </p:spPr>
        <p:txBody>
          <a:bodyPr vert="horz" lIns="91376" tIns="45689" rIns="91376" bIns="45689" rtlCol="0">
            <a:noAutofit/>
          </a:bodyPr>
          <a:lstStyle>
            <a:lvl1pPr marL="0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882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761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641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23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4403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1282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8164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5042" indent="0" algn="ctr" defTabSz="91376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Experimental collaborators: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Dennis E. </a:t>
            </a:r>
            <a:r>
              <a:rPr lang="en-US" sz="1800" dirty="0" err="1">
                <a:solidFill>
                  <a:schemeClr val="tx1"/>
                </a:solidFill>
              </a:rPr>
              <a:t>Discher</a:t>
            </a:r>
            <a:r>
              <a:rPr lang="en-US" sz="1800" dirty="0">
                <a:solidFill>
                  <a:schemeClr val="tx1"/>
                </a:solidFill>
              </a:rPr>
              <a:t>, UPenn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Alexander D. </a:t>
            </a:r>
            <a:r>
              <a:rPr lang="en-US" sz="1800" dirty="0" err="1">
                <a:solidFill>
                  <a:schemeClr val="tx1"/>
                </a:solidFill>
              </a:rPr>
              <a:t>Bershadsky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Weizmann &amp; NU Singapore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Margaret L. </a:t>
            </a:r>
            <a:r>
              <a:rPr lang="en-US" sz="1800" dirty="0" err="1">
                <a:solidFill>
                  <a:schemeClr val="tx1"/>
                </a:solidFill>
              </a:rPr>
              <a:t>Gardel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UChicago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Kimberly </a:t>
            </a:r>
            <a:r>
              <a:rPr lang="en-US" sz="1800" dirty="0" err="1">
                <a:solidFill>
                  <a:schemeClr val="tx1"/>
                </a:solidFill>
              </a:rPr>
              <a:t>Weirich</a:t>
            </a:r>
            <a:r>
              <a:rPr lang="en-US" sz="1800" dirty="0">
                <a:solidFill>
                  <a:schemeClr val="tx1"/>
                </a:solidFill>
              </a:rPr>
              <a:t>, Clemson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Linda Hirst, UC Merced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Kara McCloskey, UC Merced (MBSE)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Theory collaborators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Samuel Safran, Weizmann Institute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Thomas Witten, </a:t>
            </a:r>
            <a:r>
              <a:rPr lang="en-US" sz="1800" dirty="0" err="1">
                <a:solidFill>
                  <a:schemeClr val="tx1"/>
                </a:solidFill>
              </a:rPr>
              <a:t>UChicago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Suri </a:t>
            </a:r>
            <a:r>
              <a:rPr lang="en-US" sz="1800" dirty="0" err="1">
                <a:solidFill>
                  <a:schemeClr val="tx1"/>
                </a:solidFill>
              </a:rPr>
              <a:t>Vaikuntanathan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Uchicago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Ajay </a:t>
            </a:r>
            <a:r>
              <a:rPr lang="en-US" sz="1800" dirty="0" err="1">
                <a:solidFill>
                  <a:schemeClr val="tx1"/>
                </a:solidFill>
              </a:rPr>
              <a:t>Gopinathan</a:t>
            </a:r>
            <a:r>
              <a:rPr lang="en-US" sz="1800" dirty="0">
                <a:solidFill>
                  <a:schemeClr val="tx1"/>
                </a:solidFill>
              </a:rPr>
              <a:t>, UC Merced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Arvind Gopinath, UC Merced (</a:t>
            </a:r>
            <a:r>
              <a:rPr lang="en-US" sz="1800" dirty="0" err="1">
                <a:solidFill>
                  <a:schemeClr val="tx1"/>
                </a:solidFill>
              </a:rPr>
              <a:t>BioE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Picture 3" descr="C:\Users\Dan\Dropbox\Presentations\LifeScience_OpenDay_Oct2012\images.jpg">
            <a:extLst>
              <a:ext uri="{FF2B5EF4-FFF2-40B4-BE49-F238E27FC236}">
                <a16:creationId xmlns:a16="http://schemas.microsoft.com/office/drawing/2014/main" id="{192F7E6A-53CC-4FB3-B18C-AF80B2A3D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173120"/>
            <a:ext cx="1050766" cy="57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FE12A9-0918-4DFF-BE83-4E82800F3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990" y="6293790"/>
            <a:ext cx="1678913" cy="337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679E0-A27E-415B-AECB-18CC9A87E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32" y="5096629"/>
            <a:ext cx="1299591" cy="12995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8E3C2-7156-40F5-B50A-10C145642611}"/>
              </a:ext>
            </a:extLst>
          </p:cNvPr>
          <p:cNvSpPr txBox="1"/>
          <p:nvPr/>
        </p:nvSpPr>
        <p:spPr>
          <a:xfrm>
            <a:off x="152400" y="1419693"/>
            <a:ext cx="518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group:</a:t>
            </a:r>
            <a:br>
              <a:rPr lang="en-US" dirty="0"/>
            </a:br>
            <a:r>
              <a:rPr lang="en-US" dirty="0"/>
              <a:t>1.postdocs shared with Daniel </a:t>
            </a:r>
            <a:r>
              <a:rPr lang="en-US" dirty="0" err="1"/>
              <a:t>Beller</a:t>
            </a:r>
            <a:br>
              <a:rPr lang="en-US" dirty="0"/>
            </a:br>
            <a:r>
              <a:rPr lang="en-US" dirty="0"/>
              <a:t>Andrei </a:t>
            </a:r>
            <a:r>
              <a:rPr lang="en-US" dirty="0" err="1"/>
              <a:t>Zakharov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mechanochemical feedback in cell sheet folding</a:t>
            </a:r>
            <a:br>
              <a:rPr lang="en-US" dirty="0"/>
            </a:br>
            <a:r>
              <a:rPr lang="en-US" dirty="0"/>
              <a:t>inspired by tissue morphogenesis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Fabian </a:t>
            </a:r>
            <a:r>
              <a:rPr lang="en-US" dirty="0" err="1"/>
              <a:t>Schwarzendahl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active matter hydrodynamic model for motor</a:t>
            </a:r>
            <a:br>
              <a:rPr lang="en-US" dirty="0"/>
            </a:br>
            <a:r>
              <a:rPr lang="en-US" dirty="0"/>
              <a:t>+ filament systems (hydrodynamics)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3. Graduate students: </a:t>
            </a:r>
            <a:br>
              <a:rPr lang="en-US" dirty="0"/>
            </a:br>
            <a:r>
              <a:rPr lang="en-US" dirty="0"/>
              <a:t>Patrick </a:t>
            </a:r>
            <a:r>
              <a:rPr lang="en-US" dirty="0" err="1"/>
              <a:t>Noerr</a:t>
            </a:r>
            <a:r>
              <a:rPr lang="en-US" dirty="0"/>
              <a:t>, Abhinav Kumar, </a:t>
            </a:r>
            <a:r>
              <a:rPr lang="en-US" dirty="0" err="1"/>
              <a:t>Subhaya</a:t>
            </a:r>
            <a:r>
              <a:rPr lang="en-US" dirty="0"/>
              <a:t> Bose</a:t>
            </a:r>
            <a:br>
              <a:rPr lang="en-US" dirty="0"/>
            </a:br>
            <a:r>
              <a:rPr lang="en-US" dirty="0"/>
              <a:t>		                             	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84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0">
            <a:extLst>
              <a:ext uri="{FF2B5EF4-FFF2-40B4-BE49-F238E27FC236}">
                <a16:creationId xmlns:a16="http://schemas.microsoft.com/office/drawing/2014/main" id="{95CDF97C-7499-4CE9-AA79-6C65E384B3E1}"/>
              </a:ext>
            </a:extLst>
          </p:cNvPr>
          <p:cNvSpPr txBox="1"/>
          <p:nvPr/>
        </p:nvSpPr>
        <p:spPr>
          <a:xfrm>
            <a:off x="457200" y="0"/>
            <a:ext cx="8108058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3562831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sz="700" dirty="0"/>
          </a:p>
          <a:p>
            <a:pPr marL="25179"/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So what is “biophysics”? 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B9470-B586-4A18-8F3D-089DBE30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9385"/>
            <a:ext cx="9144000" cy="5543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45CD8-084A-47A7-91C3-D7B8D8CA7907}"/>
              </a:ext>
            </a:extLst>
          </p:cNvPr>
          <p:cNvSpPr txBox="1"/>
          <p:nvPr/>
        </p:nvSpPr>
        <p:spPr>
          <a:xfrm>
            <a:off x="533400" y="1118552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what people who call themselves “biophysicists”  do….</a:t>
            </a:r>
          </a:p>
        </p:txBody>
      </p:sp>
    </p:spTree>
    <p:extLst>
      <p:ext uri="{BB962C8B-B14F-4D97-AF65-F5344CB8AC3E}">
        <p14:creationId xmlns:p14="http://schemas.microsoft.com/office/powerpoint/2010/main" val="111353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459C8-8D44-4481-947D-69D38B25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id="{26C4B0DB-BDCB-4380-8F48-339B61A46EEE}"/>
              </a:ext>
            </a:extLst>
          </p:cNvPr>
          <p:cNvSpPr txBox="1"/>
          <p:nvPr/>
        </p:nvSpPr>
        <p:spPr>
          <a:xfrm>
            <a:off x="304800" y="57752"/>
            <a:ext cx="9525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3562831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sz="700" dirty="0"/>
          </a:p>
          <a:p>
            <a:pPr marL="25179"/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Why we work on soft matter and biological physics?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528302-CE00-4877-8318-649E6FDF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1985470"/>
            <a:ext cx="6781800" cy="4761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EC704-36AA-4D0F-9D7D-0A24FCA79D31}"/>
              </a:ext>
            </a:extLst>
          </p:cNvPr>
          <p:cNvSpPr txBox="1"/>
          <p:nvPr/>
        </p:nvSpPr>
        <p:spPr>
          <a:xfrm>
            <a:off x="685800" y="106214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Condensed matter historically began as “solid state” physics, studying materials important for the semiconductor industry (and other applications).  Biological physics has applications, but is driven by intellectual curiosity as well.</a:t>
            </a:r>
          </a:p>
        </p:txBody>
      </p:sp>
    </p:spTree>
    <p:extLst>
      <p:ext uri="{BB962C8B-B14F-4D97-AF65-F5344CB8AC3E}">
        <p14:creationId xmlns:p14="http://schemas.microsoft.com/office/powerpoint/2010/main" val="13339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459C8-8D44-4481-947D-69D38B25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id="{26C4B0DB-BDCB-4380-8F48-339B61A46EEE}"/>
              </a:ext>
            </a:extLst>
          </p:cNvPr>
          <p:cNvSpPr txBox="1"/>
          <p:nvPr/>
        </p:nvSpPr>
        <p:spPr>
          <a:xfrm>
            <a:off x="228600" y="98448"/>
            <a:ext cx="915053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3562831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sz="700" dirty="0"/>
          </a:p>
          <a:p>
            <a:pPr marL="25179"/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Just one thing I like about soft matter and biological physics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13235-2A47-4025-9F8C-0DF4BED93026}"/>
              </a:ext>
            </a:extLst>
          </p:cNvPr>
          <p:cNvSpPr txBox="1"/>
          <p:nvPr/>
        </p:nvSpPr>
        <p:spPr>
          <a:xfrm>
            <a:off x="527785" y="901950"/>
            <a:ext cx="7467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 I glance out my window in the early morning, I can see beads of droplets gracing a spider web. The film of beads  that has settled on the thread is unstable and breaks up into droplets...I take my morning shower. The moment I step out, I dry off by way of evaporation and </a:t>
            </a:r>
            <a:r>
              <a:rPr lang="en-US" sz="1600" dirty="0" err="1"/>
              <a:t>dewetting</a:t>
            </a:r>
            <a:r>
              <a:rPr lang="en-US" sz="1600" dirty="0"/>
              <a:t>... As I rush into my car under a pelting rain, my attention is caught by small drops stuck on my windshield...   </a:t>
            </a:r>
            <a:br>
              <a:rPr lang="en-US" sz="1600" dirty="0"/>
            </a:br>
            <a:r>
              <a:rPr lang="en-US" dirty="0"/>
              <a:t>- P.-G. de </a:t>
            </a:r>
            <a:r>
              <a:rPr lang="en-US" dirty="0" err="1"/>
              <a:t>Gennes</a:t>
            </a:r>
            <a:r>
              <a:rPr lang="en-US" dirty="0"/>
              <a:t> (Nobel Prize in Physics, 1991); F. </a:t>
            </a:r>
            <a:r>
              <a:rPr lang="en-US" dirty="0" err="1"/>
              <a:t>Brochard-Wyart</a:t>
            </a:r>
            <a:r>
              <a:rPr lang="en-US" dirty="0"/>
              <a:t>; D. </a:t>
            </a:r>
            <a:r>
              <a:rPr lang="en-US" dirty="0" err="1"/>
              <a:t>Quéré</a:t>
            </a:r>
            <a:r>
              <a:rPr lang="en-US" dirty="0"/>
              <a:t> in </a:t>
            </a:r>
            <a:r>
              <a:rPr lang="en-US" i="1" dirty="0"/>
              <a:t>Capillarity and wetting phenomena</a:t>
            </a:r>
            <a:r>
              <a:rPr lang="en-US" dirty="0"/>
              <a:t>;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D61A7A-605C-4CF1-8851-7007678ED37A}"/>
              </a:ext>
            </a:extLst>
          </p:cNvPr>
          <p:cNvGrpSpPr/>
          <p:nvPr/>
        </p:nvGrpSpPr>
        <p:grpSpPr>
          <a:xfrm>
            <a:off x="603183" y="3139035"/>
            <a:ext cx="7807392" cy="3573196"/>
            <a:chOff x="603183" y="3139035"/>
            <a:chExt cx="7807392" cy="3573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3681E7-1B8C-4710-AA44-79C8711EB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183" y="3275112"/>
              <a:ext cx="3277402" cy="34371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C636C7-807D-4350-9E47-BDF1ADEA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9600" y="3139035"/>
              <a:ext cx="3990975" cy="13251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0E8726-1CD0-47E7-9C53-770672FE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7803" y="4464194"/>
              <a:ext cx="2014568" cy="2101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80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16AD6-7833-41BD-8B46-BAC98567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2ED-4352-4296-8843-E4F5B79D2E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id="{5826A416-3033-41EB-B8E9-8C08C7E7D341}"/>
              </a:ext>
            </a:extLst>
          </p:cNvPr>
          <p:cNvSpPr txBox="1"/>
          <p:nvPr/>
        </p:nvSpPr>
        <p:spPr>
          <a:xfrm>
            <a:off x="381000" y="-152400"/>
            <a:ext cx="9525000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79">
              <a:tabLst>
                <a:tab pos="3562831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sz="700" dirty="0"/>
          </a:p>
          <a:p>
            <a:pPr marL="25179"/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Order, fluctuations and defects: </a:t>
            </a:r>
            <a:b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biological matter </a:t>
            </a:r>
            <a:r>
              <a:rPr lang="en-US" sz="2800" u="sng" spc="2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lang="en-US" sz="2800" spc="20" dirty="0">
                <a:solidFill>
                  <a:srgbClr val="FFFFFF"/>
                </a:solidFill>
                <a:latin typeface="Calibri"/>
                <a:cs typeface="Calibri"/>
              </a:rPr>
              <a:t> condensed matter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55E87-14B4-4BF7-B531-CC6E3A9FCF21}"/>
              </a:ext>
            </a:extLst>
          </p:cNvPr>
          <p:cNvSpPr txBox="1"/>
          <p:nvPr/>
        </p:nvSpPr>
        <p:spPr>
          <a:xfrm>
            <a:off x="372979" y="1001044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Condensed Matter Physics:  general framework for describing "condensed" phases that appear whenever the number of constituents in a system is extremely large and the interactions between the constituents are strong.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487B8-CE50-42AD-AFE7-BA39A01AB6A7}"/>
              </a:ext>
            </a:extLst>
          </p:cNvPr>
          <p:cNvSpPr txBox="1"/>
          <p:nvPr/>
        </p:nvSpPr>
        <p:spPr>
          <a:xfrm>
            <a:off x="381000" y="2059931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Biology:  A cell has many component parts (biomolecules:  DNA, proteins, lipids..) that interact and self-assemble into mesoscale structures.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Important difference from “dead matter”:  non-equilibrium, evolution!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798993-DB1E-4B83-864D-6C3ACC39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88" y="4156870"/>
            <a:ext cx="185299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9CA609-A61C-4433-8B9B-13AA81111A68}"/>
              </a:ext>
            </a:extLst>
          </p:cNvPr>
          <p:cNvSpPr txBox="1"/>
          <p:nvPr/>
        </p:nvSpPr>
        <p:spPr>
          <a:xfrm>
            <a:off x="417095" y="3388265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Ordered phases: thermal and “active” noise induce defects, influence material properties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C4D01-F7C2-4091-BBD3-1673AC60F20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26042" y="4152860"/>
            <a:ext cx="18288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DAB950-86C9-4CC0-84A7-B76390E5E0C4}"/>
              </a:ext>
            </a:extLst>
          </p:cNvPr>
          <p:cNvSpPr txBox="1"/>
          <p:nvPr/>
        </p:nvSpPr>
        <p:spPr>
          <a:xfrm>
            <a:off x="1219200" y="604065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Dislocation in crystal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12AD7-7079-405D-83A5-B51E10F93437}"/>
              </a:ext>
            </a:extLst>
          </p:cNvPr>
          <p:cNvSpPr txBox="1"/>
          <p:nvPr/>
        </p:nvSpPr>
        <p:spPr>
          <a:xfrm>
            <a:off x="4572000" y="604065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Disclination in liquid crystal</a:t>
            </a:r>
          </a:p>
        </p:txBody>
      </p:sp>
    </p:spTree>
    <p:extLst>
      <p:ext uri="{BB962C8B-B14F-4D97-AF65-F5344CB8AC3E}">
        <p14:creationId xmlns:p14="http://schemas.microsoft.com/office/powerpoint/2010/main" val="6502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1DDC5A-8151-45F7-A425-9F0ECAA3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31" y="1053174"/>
            <a:ext cx="2611431" cy="1594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B40935-D12F-4B0E-87DD-E5BAF747E403}"/>
              </a:ext>
            </a:extLst>
          </p:cNvPr>
          <p:cNvSpPr txBox="1"/>
          <p:nvPr/>
        </p:nvSpPr>
        <p:spPr>
          <a:xfrm>
            <a:off x="5047127" y="6175266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Variability in protein concentration</a:t>
            </a:r>
            <a:br>
              <a:rPr lang="en-US" dirty="0"/>
            </a:br>
            <a:r>
              <a:rPr lang="en-US" sz="1200" dirty="0"/>
              <a:t>Gregor et al. Cell ‘07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009697-B667-47BC-8613-7B7F1399E141}"/>
              </a:ext>
            </a:extLst>
          </p:cNvPr>
          <p:cNvSpPr txBox="1"/>
          <p:nvPr/>
        </p:nvSpPr>
        <p:spPr>
          <a:xfrm>
            <a:off x="139814" y="178043"/>
            <a:ext cx="932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Order and fluctuations in cells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C4FE1-D875-4007-A27F-9EFCD3B3EBFB}"/>
              </a:ext>
            </a:extLst>
          </p:cNvPr>
          <p:cNvSpPr txBox="1"/>
          <p:nvPr/>
        </p:nvSpPr>
        <p:spPr>
          <a:xfrm>
            <a:off x="2371075" y="1362415"/>
            <a:ext cx="281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Structural order in muscle: </a:t>
            </a:r>
            <a:br>
              <a:rPr lang="en-US" dirty="0"/>
            </a:br>
            <a:r>
              <a:rPr lang="en-US" dirty="0"/>
              <a:t>(Many molecular actors but active mechanical forces important for order)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5B78DA-F906-422A-AB1A-CEEFBF048CFA}"/>
              </a:ext>
            </a:extLst>
          </p:cNvPr>
          <p:cNvSpPr txBox="1"/>
          <p:nvPr/>
        </p:nvSpPr>
        <p:spPr>
          <a:xfrm>
            <a:off x="1947516" y="3184316"/>
            <a:ext cx="4225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Order parameter:  Competition of ordering force with noise leads to phase dynamics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6ED5AEE8-83E5-49C0-863B-158E8C03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9046" y="6492875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C17731-837D-4A95-AEE8-5C8393CCD8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686774"/>
            <a:ext cx="482189" cy="16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1287E0-D2C0-419F-A3F9-C59AA734C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93" y="1230441"/>
            <a:ext cx="1870282" cy="15402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2C7D87-3139-4814-9BFB-DD30381666E5}"/>
              </a:ext>
            </a:extLst>
          </p:cNvPr>
          <p:cNvSpPr txBox="1"/>
          <p:nvPr/>
        </p:nvSpPr>
        <p:spPr>
          <a:xfrm>
            <a:off x="424007" y="5967428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Active bending fluctuations of a microtubule  caused by molecular motors </a:t>
            </a:r>
            <a:r>
              <a:rPr lang="en-US" sz="1200" dirty="0" err="1"/>
              <a:t>Brangwynne</a:t>
            </a:r>
            <a:r>
              <a:rPr lang="en-US" sz="1200" dirty="0"/>
              <a:t> et al. PRL 08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884C6-DB17-4BEC-AAA7-1E9E6811B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7" y="4593192"/>
            <a:ext cx="2275109" cy="126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4783E-403D-41F6-9E45-86DEF9E18A79}"/>
              </a:ext>
            </a:extLst>
          </p:cNvPr>
          <p:cNvSpPr txBox="1"/>
          <p:nvPr/>
        </p:nvSpPr>
        <p:spPr>
          <a:xfrm>
            <a:off x="5477446" y="271121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Protein droplet phase separation 	(like “oil-water”)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D253C5-2363-40D2-9BFA-C732F8410288}"/>
              </a:ext>
            </a:extLst>
          </p:cNvPr>
          <p:cNvGrpSpPr/>
          <p:nvPr/>
        </p:nvGrpSpPr>
        <p:grpSpPr>
          <a:xfrm>
            <a:off x="5924331" y="4292867"/>
            <a:ext cx="2253706" cy="1829860"/>
            <a:chOff x="5715000" y="3640254"/>
            <a:chExt cx="2253706" cy="18298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2828E9-A7DE-4A33-BBF4-0E7C225BF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919"/>
            <a:stretch/>
          </p:blipFill>
          <p:spPr>
            <a:xfrm>
              <a:off x="5715000" y="3640254"/>
              <a:ext cx="2114994" cy="13202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AA8A11-62A5-44D1-85CF-8CCFA7F70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25" b="80058"/>
            <a:stretch/>
          </p:blipFill>
          <p:spPr>
            <a:xfrm>
              <a:off x="5963299" y="4846102"/>
              <a:ext cx="2005407" cy="62401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A43F5B-5179-424A-AF23-66AD306C04A0}"/>
              </a:ext>
            </a:extLst>
          </p:cNvPr>
          <p:cNvSpPr txBox="1"/>
          <p:nvPr/>
        </p:nvSpPr>
        <p:spPr>
          <a:xfrm>
            <a:off x="1174772" y="419754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Biology is noisy in several ways: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154985-57F9-4A60-BB55-60A5006D1AB5}"/>
              </a:ext>
            </a:extLst>
          </p:cNvPr>
          <p:cNvSpPr/>
          <p:nvPr/>
        </p:nvSpPr>
        <p:spPr>
          <a:xfrm>
            <a:off x="304800" y="4171226"/>
            <a:ext cx="8382000" cy="2604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847A47-2406-4F82-8EB3-8E9C493067B3}"/>
                  </a:ext>
                </a:extLst>
              </p:cNvPr>
              <p:cNvSpPr txBox="1"/>
              <p:nvPr/>
            </p:nvSpPr>
            <p:spPr>
              <a:xfrm>
                <a:off x="4810198" y="5608302"/>
                <a:ext cx="15144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847A47-2406-4F82-8EB3-8E9C49306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98" y="5608302"/>
                <a:ext cx="1514401" cy="369332"/>
              </a:xfrm>
              <a:prstGeom prst="rect">
                <a:avLst/>
              </a:prstGeom>
              <a:blipFill>
                <a:blip r:embed="rId10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15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3" grpId="0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1621A-0922-4BB6-843A-75444B7C2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839" y="2036966"/>
            <a:ext cx="8686780" cy="228599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     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57E53-BB89-42DB-B41E-0D1878824252}"/>
              </a:ext>
            </a:extLst>
          </p:cNvPr>
          <p:cNvSpPr txBox="1"/>
          <p:nvPr/>
        </p:nvSpPr>
        <p:spPr>
          <a:xfrm>
            <a:off x="-20977" y="111462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Self-organization of molecular motors: two disparate examples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 our research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ED8F2B-BF57-4018-8257-632D4955C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293074"/>
              </p:ext>
            </p:extLst>
          </p:nvPr>
        </p:nvGraphicFramePr>
        <p:xfrm>
          <a:off x="827314" y="5106027"/>
          <a:ext cx="747848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705">
                  <a:extLst>
                    <a:ext uri="{9D8B030D-6E8A-4147-A177-3AD203B41FA5}">
                      <a16:colId xmlns:a16="http://schemas.microsoft.com/office/drawing/2014/main" val="54846012"/>
                    </a:ext>
                  </a:extLst>
                </a:gridCol>
                <a:gridCol w="3752781">
                  <a:extLst>
                    <a:ext uri="{9D8B030D-6E8A-4147-A177-3AD203B41FA5}">
                      <a16:colId xmlns:a16="http://schemas.microsoft.com/office/drawing/2014/main" val="26523571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Single cell in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Cellular proteins in vitro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1645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Cytoskeleton</a:t>
                      </a:r>
                      <a:br>
                        <a:rPr lang="en-US" dirty="0"/>
                      </a:br>
                      <a:r>
                        <a:rPr lang="en-US" dirty="0"/>
                        <a:t>with stable fibers (elastic gel)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Cytoskeletal filaments, linkers and motors (fluid gel)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1497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5F38A8-31C9-4553-9FF2-84CCD042754F}"/>
              </a:ext>
            </a:extLst>
          </p:cNvPr>
          <p:cNvSpPr txBox="1"/>
          <p:nvPr/>
        </p:nvSpPr>
        <p:spPr>
          <a:xfrm>
            <a:off x="827314" y="4418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Structure:</a:t>
            </a:r>
          </a:p>
        </p:txBody>
      </p:sp>
      <p:pic>
        <p:nvPicPr>
          <p:cNvPr id="10" name="Supplementary Video 1.avi">
            <a:hlinkClick r:id="" action="ppaction://media"/>
            <a:extLst>
              <a:ext uri="{FF2B5EF4-FFF2-40B4-BE49-F238E27FC236}">
                <a16:creationId xmlns:a16="http://schemas.microsoft.com/office/drawing/2014/main" id="{FF273F50-B846-4012-A118-10FBA00AF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1065211"/>
            <a:ext cx="3657600" cy="3657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B26D35-8696-48E8-BAFB-D33E0613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EEBBD-1F38-4054-AB56-B32B22647E4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135001"/>
            <a:ext cx="393998" cy="1672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0DFB8-F74E-4D9E-86A4-5EF352663F72}"/>
              </a:ext>
            </a:extLst>
          </p:cNvPr>
          <p:cNvSpPr txBox="1"/>
          <p:nvPr/>
        </p:nvSpPr>
        <p:spPr>
          <a:xfrm>
            <a:off x="172712" y="4706485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Hu, </a:t>
            </a:r>
            <a:r>
              <a:rPr lang="en-US" sz="1600" b="1" dirty="0"/>
              <a:t>Dasbiswas</a:t>
            </a:r>
            <a:r>
              <a:rPr lang="en-US" sz="1600" dirty="0"/>
              <a:t>,……, </a:t>
            </a:r>
            <a:r>
              <a:rPr lang="en-US" sz="1600" dirty="0" err="1"/>
              <a:t>Bershadsky</a:t>
            </a:r>
            <a:r>
              <a:rPr lang="en-US" sz="1600" dirty="0"/>
              <a:t>, Nat. Cell Bio  ‘17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3F294-49A0-4B91-94F3-D912524FC071}"/>
              </a:ext>
            </a:extLst>
          </p:cNvPr>
          <p:cNvSpPr txBox="1"/>
          <p:nvPr/>
        </p:nvSpPr>
        <p:spPr>
          <a:xfrm>
            <a:off x="4602842" y="4614152"/>
            <a:ext cx="4395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14E9AC-3C7F-4D61-B563-492D26F40E9E}"/>
              </a:ext>
            </a:extLst>
          </p:cNvPr>
          <p:cNvSpPr txBox="1"/>
          <p:nvPr/>
        </p:nvSpPr>
        <p:spPr>
          <a:xfrm>
            <a:off x="4682775" y="4691096"/>
            <a:ext cx="4853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Weirich</a:t>
            </a:r>
            <a:r>
              <a:rPr lang="en-US" sz="1600" dirty="0"/>
              <a:t>, </a:t>
            </a:r>
            <a:r>
              <a:rPr lang="en-US" sz="1600" b="1" dirty="0"/>
              <a:t>Dasbiswas</a:t>
            </a:r>
            <a:r>
              <a:rPr lang="en-US" sz="1600" dirty="0"/>
              <a:t>…,</a:t>
            </a:r>
            <a:r>
              <a:rPr lang="en-US" sz="1600" dirty="0" err="1"/>
              <a:t>Gardel</a:t>
            </a:r>
            <a:r>
              <a:rPr lang="en-US" sz="1600" dirty="0"/>
              <a:t>, PNAS ‘19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D5B13E7-5D46-4B58-BA63-286D36100D97}"/>
              </a:ext>
            </a:extLst>
          </p:cNvPr>
          <p:cNvSpPr txBox="1">
            <a:spLocks/>
          </p:cNvSpPr>
          <p:nvPr/>
        </p:nvSpPr>
        <p:spPr>
          <a:xfrm>
            <a:off x="359239" y="2189366"/>
            <a:ext cx="8686780" cy="228599"/>
          </a:xfrm>
          <a:prstGeom prst="rect">
            <a:avLst/>
          </a:prstGeom>
        </p:spPr>
        <p:txBody>
          <a:bodyPr vert="horz" lIns="91281" tIns="45641" rIns="91281" bIns="45641" rtlCol="0" anchor="ctr">
            <a:normAutofit fontScale="25000" lnSpcReduction="20000"/>
          </a:bodyPr>
          <a:lstStyle>
            <a:lvl1pPr algn="ctr" defTabSz="91280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      </a:t>
            </a:r>
            <a:br>
              <a:rPr lang="en-US" sz="24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endParaRPr lang="en-US" sz="2400" dirty="0"/>
          </a:p>
        </p:txBody>
      </p:sp>
      <p:pic>
        <p:nvPicPr>
          <p:cNvPr id="17" name="170116M3f_SingleDividingTactoid15fps">
            <a:hlinkClick r:id="" action="ppaction://media"/>
            <a:extLst>
              <a:ext uri="{FF2B5EF4-FFF2-40B4-BE49-F238E27FC236}">
                <a16:creationId xmlns:a16="http://schemas.microsoft.com/office/drawing/2014/main" id="{8741FCF5-DAF7-4273-8A89-BB729E8B36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end="110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6200000">
            <a:off x="5991996" y="625222"/>
            <a:ext cx="1342272" cy="4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975" y="155406"/>
            <a:ext cx="8222050" cy="1141952"/>
          </a:xfrm>
        </p:spPr>
        <p:txBody>
          <a:bodyPr>
            <a:normAutofit/>
          </a:bodyPr>
          <a:lstStyle/>
          <a:p>
            <a:r>
              <a:rPr lang="en-US" sz="3597" u="sng" dirty="0"/>
              <a:t>Cell mechanics in development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545" y="3889239"/>
            <a:ext cx="82299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513" indent="-285513" defTabSz="181206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Cells exert forces on and sense their mechanical environment.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Forces important for a variety of functions: muscle cell contraction, cell division, cell shape changes during tissue development, cell motility.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285513" indent="-285513" defTabSz="181206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Structural order in cells and tissue influenced by mechanics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285513" indent="-285513" defTabSz="181206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Cells interact mechanically through mutual deformations of elastic medium 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875" y="2954815"/>
            <a:ext cx="31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12066"/>
            <a:r>
              <a:rPr lang="en-US" sz="1400" dirty="0">
                <a:solidFill>
                  <a:prstClr val="black"/>
                </a:solidFill>
                <a:latin typeface="Calibri"/>
              </a:rPr>
              <a:t>Cells  on a rubber substrate</a:t>
            </a:r>
          </a:p>
          <a:p>
            <a:pPr algn="ctr" defTabSz="1812066"/>
            <a:r>
              <a:rPr lang="en-US" sz="1400" dirty="0">
                <a:solidFill>
                  <a:prstClr val="black"/>
                </a:solidFill>
                <a:latin typeface="Calibri"/>
              </a:rPr>
              <a:t>Harris </a:t>
            </a:r>
            <a:r>
              <a:rPr lang="en-US" sz="1400" i="1" dirty="0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(‘80)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4520" y="155405"/>
            <a:ext cx="8526570" cy="685172"/>
          </a:xfrm>
          <a:prstGeom prst="rect">
            <a:avLst/>
          </a:prstGeom>
        </p:spPr>
        <p:txBody>
          <a:bodyPr vert="horz" lIns="91198" tIns="45600" rIns="91198" bIns="45600" rtlCol="0" anchor="ctr">
            <a:normAutofit/>
          </a:bodyPr>
          <a:lstStyle>
            <a:lvl1pPr algn="ctr" defTabSz="91280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08902"/>
            <a:r>
              <a:rPr lang="en-US" sz="359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Cell contractility as elastic dipole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5" y="3145"/>
            <a:ext cx="9135611" cy="989692"/>
          </a:xfrm>
          <a:prstGeom prst="rect">
            <a:avLst/>
          </a:prstGeom>
          <a:solidFill>
            <a:srgbClr val="4A4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1206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3875" y="155405"/>
            <a:ext cx="8526570" cy="685172"/>
          </a:xfrm>
          <a:prstGeom prst="rect">
            <a:avLst/>
          </a:prstGeom>
        </p:spPr>
        <p:txBody>
          <a:bodyPr vert="horz" lIns="91198" tIns="45600" rIns="91198" bIns="45600" rtlCol="0" anchor="ctr">
            <a:normAutofit fontScale="85000" lnSpcReduction="10000"/>
          </a:bodyPr>
          <a:lstStyle>
            <a:lvl1pPr algn="ctr" defTabSz="91280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08902"/>
            <a:r>
              <a:rPr lang="en-US" sz="3597" dirty="0">
                <a:solidFill>
                  <a:prstClr val="white">
                    <a:lumMod val="95000"/>
                  </a:prstClr>
                </a:solidFill>
                <a:latin typeface="Calibri"/>
              </a:rPr>
              <a:t>Mechanical forces affect cell structure and function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2" y="1082760"/>
            <a:ext cx="2774891" cy="1872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003BB-90DE-4F4D-8875-69EF4B4757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96" t="346" r="3447" b="87421"/>
          <a:stretch/>
        </p:blipFill>
        <p:spPr>
          <a:xfrm>
            <a:off x="3724427" y="1100167"/>
            <a:ext cx="5016018" cy="623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CF6A7-FB35-4B03-954F-F76161F5E5D5}"/>
              </a:ext>
            </a:extLst>
          </p:cNvPr>
          <p:cNvSpPr txBox="1"/>
          <p:nvPr/>
        </p:nvSpPr>
        <p:spPr>
          <a:xfrm>
            <a:off x="5112760" y="1705251"/>
            <a:ext cx="336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Discher</a:t>
            </a:r>
            <a:r>
              <a:rPr lang="en-US" sz="1400" dirty="0"/>
              <a:t> group: Engler </a:t>
            </a:r>
            <a:r>
              <a:rPr lang="en-US" sz="1400" i="1" dirty="0"/>
              <a:t>et al.</a:t>
            </a:r>
            <a:r>
              <a:rPr lang="en-US" sz="1400" dirty="0"/>
              <a:t> Cell 2006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81B8593-12FE-4275-BDC4-A5369350C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111" y="2170746"/>
            <a:ext cx="4883052" cy="10201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CCAFE0-0727-4616-940B-9D86D6EDB2AA}"/>
              </a:ext>
            </a:extLst>
          </p:cNvPr>
          <p:cNvSpPr/>
          <p:nvPr/>
        </p:nvSpPr>
        <p:spPr>
          <a:xfrm>
            <a:off x="4253294" y="1100167"/>
            <a:ext cx="4536363" cy="2090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19BF933-5275-4FE3-8FF2-DAF2460D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6974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385"/>
  <p:tag name="ORIGINALWIDTH" val="344.9568"/>
  <p:tag name="LATEXADDIN" val="\documentclass{article}&#10;\usepackage{amsmath}&#10;\pagestyle{empty}&#10;\begin{document}&#10;&#10;$\hbar \rightarrow 0 !$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\xi \Big(\sqrt{\frac{L}{\xi}}\Big) \propto \sqrt{\xi}$&#10;&#10;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980.502"/>
  <p:tag name="LATEXADDIN" val="\documentclass{article}&#10;\usepackage{amsmath}&#10;\pagestyle{empty}&#10;\begin{document}&#10;&#10;\begin{equation}&#10;\mu \nabla^2 \vec{u} + (K + \mu/3)\nabla(\nabla \cdot \vec{u}) = -\vec{f}({\bf x})&#10;\label{3D elastic equation}&#10;\nonumber&#10;\end{equation}&#10;\end{document}"/>
  <p:tag name="IGUANATEXSIZE" val="20"/>
  <p:tag name="IGUANATEXCURSOR" val="2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626.9216"/>
  <p:tag name="LATEXADDIN" val="\documentclass{article}&#10;\usepackage{amsmath}&#10;\pagestyle{empty}&#10;\begin{document}&#10;&#10;$\partial_{j} \sigma_{ij} = - f_{i}$&#10;\end{document}"/>
  <p:tag name="IGUANATEXSIZE" val="20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9843"/>
  <p:tag name="ORIGINALWIDTH" val="614.1732"/>
  <p:tag name="LATEXADDIN" val="\documentclass{article}&#10;\usepackage{amsmath}&#10;\pagestyle{empty}&#10;\begin{document}&#10;&#10;$f_{i} = -\partial_{j} p_{ij}$&#10;\end{document}"/>
  <p:tag name="IGUANATEXSIZE" val="20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2005.249"/>
  <p:tag name="LATEXADDIN" val="\documentclass{article}&#10;\usepackage{amsmath}&#10;\pagestyle{empty}&#10;\begin{document}&#10;&#10;$ \partial_{t} {\bf l} = &#10;D_{\Omega} \nabla^2 \Omega - \Gamma (\Omega - \omega) -&#10;\Gamma_{\Omega}\Omega + \tau$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1895.763"/>
  <p:tag name="LATEXADDIN" val="\documentclass{article}&#10;\usepackage{amsmath}&#10;\pagestyle{empty}&#10;\begin{document}&#10;&#10;$ \partial_{t} {\bf p} = &#10;\eta \nabla^2 v + \Gamma \nabla \times(\Omega - \omega) -&#10;\Gamma_{v} v $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.9775"/>
  <p:tag name="ORIGINALWIDTH" val="1454.818"/>
  <p:tag name="LATEXADDIN" val="\documentclass{article}&#10;\usepackage{amsmath}&#10;\pagestyle{empty}&#10;\begin{document}&#10;&#10;$E \sim \frac{k_{B} T} {l^{3}} \sim  &#10;\frac{4 pN \cdot nm} {(10 nm)^{3}} \sim kPa $&#10;\end{document}"/>
  <p:tag name="IGUANATEXSIZE" val="20"/>
  <p:tag name="IGUANATEXCURSOR" val="15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488.9389"/>
  <p:tag name="LATEXADDIN" val="\documentclass{article}&#10;\usepackage{amsmath}&#10;\pagestyle{empty}&#10;\begin{document}&#10;&#10;$E \sim kPa$&#10;\end{document}"/>
  <p:tag name="IGUANATEXSIZE" val="20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315.7105"/>
  <p:tag name="LATEXADDIN" val="\documentclass{article}&#10;\usepackage{amsmath}&#10;\pagestyle{empty}&#10;\begin{document}&#10;&#10;$10 \, \mu m$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257.9677"/>
  <p:tag name="LATEXADDIN" val="\documentclass{article}&#10;\usepackage{amsmath}&#10;\pagestyle{empty}&#10;\begin{document}&#10;&#10;$5 \, \mu m$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2.9771"/>
  <p:tag name="ORIGINALWIDTH" val="1372.328"/>
  <p:tag name="LATEXADDIN" val="\documentclass{article}&#10;\usepackage{amsmath}&#10;\pagestyle{empty}&#10;\begin{document}&#10;&#10;&#10;$ W_{12} = \int d{\bf x} \, p^{(1)}_{ij}(x) u^{(2)}_{ij}(x)$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218.9726"/>
  <p:tag name="LATEXADDIN" val="\documentclass{article}&#10;\usepackage{amsmath}&#10;\pagestyle{empty}&#10;\begin{document}&#10;&#10;$1/r^{3}$&#10;\end{document}"/>
  <p:tag name="IGUANATEXSIZE" val="20"/>
  <p:tag name="IGUANATEXCURSOR" val="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554.9306"/>
  <p:tag name="LATEXADDIN" val="\documentclass{article}&#10;\usepackage{amsmath}&#10;\pagestyle{empty}&#10;\begin{document}&#10;&#10;$P_{ij} = F_{i} a_{j}$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.478"/>
  <p:tag name="ORIGINALWIDTH" val="1598.8"/>
  <p:tag name="LATEXADDIN" val="\documentclass{article}&#10;\usepackage{amsmath}&#10;\pagestyle{empty}&#10;\begin{document}&#10;&#10;&#10;$ Tr(u) \propto \frac{\rho}{E}\sqrt{\xi} \sim \frac{\rho^{*}}{E + E^*} \sqrt{\xi(S)}$&#10;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24943</TotalTime>
  <Words>2225</Words>
  <Application>Microsoft Office PowerPoint</Application>
  <PresentationFormat>On-screen Show (4:3)</PresentationFormat>
  <Paragraphs>251</Paragraphs>
  <Slides>24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Body</vt:lpstr>
      <vt:lpstr>Cambria Math</vt:lpstr>
      <vt:lpstr>Courier New</vt:lpstr>
      <vt:lpstr>Tahoma</vt:lpstr>
      <vt:lpstr>1_Office Theme</vt:lpstr>
      <vt:lpstr>2_Office Theme</vt:lpstr>
      <vt:lpstr>3_Office Theme</vt:lpstr>
      <vt:lpstr>Order and fluctuations in biological soft matter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</vt:lpstr>
      <vt:lpstr>Cell mechanics in development</vt:lpstr>
      <vt:lpstr>PowerPoint Presentation</vt:lpstr>
      <vt:lpstr>PowerPoint Presentation</vt:lpstr>
      <vt:lpstr>Cell mechanics in development</vt:lpstr>
      <vt:lpstr>PowerPoint Presentation</vt:lpstr>
      <vt:lpstr>Measurements and theory of the beating strain (function)   and registry (structure) of cardiomyocytes</vt:lpstr>
      <vt:lpstr>Model relates beating strain to registry in a heart muscle cell </vt:lpstr>
      <vt:lpstr>Simple physical understanding of complex systems</vt:lpstr>
      <vt:lpstr>So what are we up to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Weizmann Institute of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Kinjal Dasbiswas</dc:creator>
  <cp:lastModifiedBy>Kinjal Dasbiswas</cp:lastModifiedBy>
  <cp:revision>575</cp:revision>
  <dcterms:created xsi:type="dcterms:W3CDTF">2015-02-04T22:09:37Z</dcterms:created>
  <dcterms:modified xsi:type="dcterms:W3CDTF">2020-10-16T23:27:44Z</dcterms:modified>
</cp:coreProperties>
</file>